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handoutMasterIdLst>
    <p:handoutMasterId r:id="rId92"/>
  </p:handoutMasterIdLst>
  <p:sldIdLst>
    <p:sldId id="664" r:id="rId2"/>
    <p:sldId id="292" r:id="rId3"/>
    <p:sldId id="633" r:id="rId4"/>
    <p:sldId id="635" r:id="rId5"/>
    <p:sldId id="637" r:id="rId6"/>
    <p:sldId id="639" r:id="rId7"/>
    <p:sldId id="641" r:id="rId8"/>
    <p:sldId id="643" r:id="rId9"/>
    <p:sldId id="645" r:id="rId10"/>
    <p:sldId id="647" r:id="rId11"/>
    <p:sldId id="301" r:id="rId12"/>
    <p:sldId id="303" r:id="rId13"/>
    <p:sldId id="304" r:id="rId14"/>
    <p:sldId id="305" r:id="rId15"/>
    <p:sldId id="306" r:id="rId16"/>
    <p:sldId id="307" r:id="rId17"/>
    <p:sldId id="308" r:id="rId18"/>
    <p:sldId id="310" r:id="rId19"/>
    <p:sldId id="311" r:id="rId20"/>
    <p:sldId id="313" r:id="rId21"/>
    <p:sldId id="314" r:id="rId22"/>
    <p:sldId id="315" r:id="rId23"/>
    <p:sldId id="316" r:id="rId24"/>
    <p:sldId id="318" r:id="rId25"/>
    <p:sldId id="319" r:id="rId26"/>
    <p:sldId id="320" r:id="rId27"/>
    <p:sldId id="321"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335" r:id="rId41"/>
    <p:sldId id="336" r:id="rId42"/>
    <p:sldId id="337" r:id="rId43"/>
    <p:sldId id="338" r:id="rId44"/>
    <p:sldId id="339" r:id="rId45"/>
    <p:sldId id="340" r:id="rId46"/>
    <p:sldId id="341" r:id="rId47"/>
    <p:sldId id="342" r:id="rId48"/>
    <p:sldId id="343" r:id="rId49"/>
    <p:sldId id="344" r:id="rId50"/>
    <p:sldId id="345" r:id="rId51"/>
    <p:sldId id="346" r:id="rId52"/>
    <p:sldId id="347" r:id="rId53"/>
    <p:sldId id="348" r:id="rId54"/>
    <p:sldId id="349" r:id="rId55"/>
    <p:sldId id="350" r:id="rId56"/>
    <p:sldId id="351" r:id="rId57"/>
    <p:sldId id="352" r:id="rId58"/>
    <p:sldId id="353" r:id="rId59"/>
    <p:sldId id="354" r:id="rId60"/>
    <p:sldId id="355" r:id="rId61"/>
    <p:sldId id="356" r:id="rId62"/>
    <p:sldId id="357" r:id="rId63"/>
    <p:sldId id="358" r:id="rId64"/>
    <p:sldId id="359" r:id="rId65"/>
    <p:sldId id="360" r:id="rId66"/>
    <p:sldId id="361" r:id="rId67"/>
    <p:sldId id="362" r:id="rId68"/>
    <p:sldId id="363" r:id="rId69"/>
    <p:sldId id="364" r:id="rId70"/>
    <p:sldId id="366" r:id="rId71"/>
    <p:sldId id="367" r:id="rId72"/>
    <p:sldId id="368" r:id="rId73"/>
    <p:sldId id="369" r:id="rId74"/>
    <p:sldId id="370" r:id="rId75"/>
    <p:sldId id="371" r:id="rId76"/>
    <p:sldId id="373" r:id="rId77"/>
    <p:sldId id="662" r:id="rId78"/>
    <p:sldId id="661" r:id="rId79"/>
    <p:sldId id="374" r:id="rId80"/>
    <p:sldId id="375" r:id="rId81"/>
    <p:sldId id="376" r:id="rId82"/>
    <p:sldId id="377" r:id="rId83"/>
    <p:sldId id="378" r:id="rId84"/>
    <p:sldId id="379" r:id="rId85"/>
    <p:sldId id="380" r:id="rId86"/>
    <p:sldId id="381" r:id="rId87"/>
    <p:sldId id="382" r:id="rId88"/>
    <p:sldId id="383" r:id="rId89"/>
    <p:sldId id="629" r:id="rId90"/>
  </p:sldIdLst>
  <p:sldSz cx="9144000" cy="6858000" type="screen4x3"/>
  <p:notesSz cx="6954838"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452"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5455"/>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39466" y="0"/>
            <a:ext cx="3013763" cy="465455"/>
          </a:xfrm>
          <a:prstGeom prst="rect">
            <a:avLst/>
          </a:prstGeom>
        </p:spPr>
        <p:txBody>
          <a:bodyPr vert="horz" lIns="93177" tIns="46589" rIns="93177" bIns="46589" rtlCol="0"/>
          <a:lstStyle>
            <a:lvl1pPr algn="r">
              <a:defRPr sz="1200"/>
            </a:lvl1pPr>
          </a:lstStyle>
          <a:p>
            <a:fld id="{AB76DE9D-A378-4C38-AA6F-EFDABB6E8FFB}" type="datetimeFigureOut">
              <a:rPr lang="en-US" smtClean="0"/>
              <a:pPr/>
              <a:t>3/19/2022</a:t>
            </a:fld>
            <a:endParaRPr lang="en-US"/>
          </a:p>
        </p:txBody>
      </p:sp>
      <p:sp>
        <p:nvSpPr>
          <p:cNvPr id="4" name="Footer Placeholder 3"/>
          <p:cNvSpPr>
            <a:spLocks noGrp="1"/>
          </p:cNvSpPr>
          <p:nvPr>
            <p:ph type="ftr" sz="quarter" idx="2"/>
          </p:nvPr>
        </p:nvSpPr>
        <p:spPr>
          <a:xfrm>
            <a:off x="0" y="8842030"/>
            <a:ext cx="3013763" cy="465455"/>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39466" y="8842030"/>
            <a:ext cx="3013763" cy="465455"/>
          </a:xfrm>
          <a:prstGeom prst="rect">
            <a:avLst/>
          </a:prstGeom>
        </p:spPr>
        <p:txBody>
          <a:bodyPr vert="horz" lIns="93177" tIns="46589" rIns="93177" bIns="46589" rtlCol="0" anchor="b"/>
          <a:lstStyle>
            <a:lvl1pPr algn="r">
              <a:defRPr sz="1200"/>
            </a:lvl1pPr>
          </a:lstStyle>
          <a:p>
            <a:fld id="{1FA93378-C789-460A-B26E-E5C696AF6BE3}" type="slidenum">
              <a:rPr lang="en-US" smtClean="0"/>
              <a:pPr/>
              <a:t>‹#›</a:t>
            </a:fld>
            <a:endParaRPr lang="en-US"/>
          </a:p>
        </p:txBody>
      </p:sp>
    </p:spTree>
    <p:extLst>
      <p:ext uri="{BB962C8B-B14F-4D97-AF65-F5344CB8AC3E}">
        <p14:creationId xmlns:p14="http://schemas.microsoft.com/office/powerpoint/2010/main" val="9797415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5455"/>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39466" y="0"/>
            <a:ext cx="3013763" cy="465455"/>
          </a:xfrm>
          <a:prstGeom prst="rect">
            <a:avLst/>
          </a:prstGeom>
        </p:spPr>
        <p:txBody>
          <a:bodyPr vert="horz" lIns="93177" tIns="46589" rIns="93177" bIns="46589" rtlCol="0"/>
          <a:lstStyle>
            <a:lvl1pPr algn="r">
              <a:defRPr sz="1200"/>
            </a:lvl1pPr>
          </a:lstStyle>
          <a:p>
            <a:fld id="{EB6A3696-74BC-4175-B85B-357D84BBCBA6}" type="datetimeFigureOut">
              <a:rPr lang="en-US" smtClean="0"/>
              <a:pPr/>
              <a:t>3/19/2022</a:t>
            </a:fld>
            <a:endParaRPr lang="en-US"/>
          </a:p>
        </p:txBody>
      </p:sp>
      <p:sp>
        <p:nvSpPr>
          <p:cNvPr id="4" name="Slide Image Placeholder 3"/>
          <p:cNvSpPr>
            <a:spLocks noGrp="1" noRot="1" noChangeAspect="1"/>
          </p:cNvSpPr>
          <p:nvPr>
            <p:ph type="sldImg" idx="2"/>
          </p:nvPr>
        </p:nvSpPr>
        <p:spPr>
          <a:xfrm>
            <a:off x="1150938" y="698500"/>
            <a:ext cx="4652962" cy="3490913"/>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695484" y="4421823"/>
            <a:ext cx="5563870" cy="4189095"/>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2030"/>
            <a:ext cx="3013763" cy="465455"/>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39466" y="8842030"/>
            <a:ext cx="3013763" cy="465455"/>
          </a:xfrm>
          <a:prstGeom prst="rect">
            <a:avLst/>
          </a:prstGeom>
        </p:spPr>
        <p:txBody>
          <a:bodyPr vert="horz" lIns="93177" tIns="46589" rIns="93177" bIns="46589" rtlCol="0" anchor="b"/>
          <a:lstStyle>
            <a:lvl1pPr algn="r">
              <a:defRPr sz="1200"/>
            </a:lvl1pPr>
          </a:lstStyle>
          <a:p>
            <a:fld id="{B9BD9EEA-4C7B-46B4-82F2-03D497CB0F00}" type="slidenum">
              <a:rPr lang="en-US" smtClean="0"/>
              <a:pPr/>
              <a:t>‹#›</a:t>
            </a:fld>
            <a:endParaRPr lang="en-US"/>
          </a:p>
        </p:txBody>
      </p:sp>
    </p:spTree>
    <p:extLst>
      <p:ext uri="{BB962C8B-B14F-4D97-AF65-F5344CB8AC3E}">
        <p14:creationId xmlns:p14="http://schemas.microsoft.com/office/powerpoint/2010/main" val="3677453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1F2FF47-2958-450B-85D0-5395AD37457A}" type="slidenum">
              <a:rPr lang="en-US" smtClean="0"/>
              <a:pPr/>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235">
              <a:defRPr/>
            </a:pPr>
            <a:r>
              <a:rPr lang="en-US" b="1" dirty="0">
                <a:solidFill>
                  <a:srgbClr val="0000FF"/>
                </a:solidFill>
              </a:rPr>
              <a:t>Down's syndrome </a:t>
            </a:r>
            <a:r>
              <a:rPr lang="en-US" dirty="0"/>
              <a:t>is a </a:t>
            </a:r>
            <a:r>
              <a:rPr lang="en-US" b="1" dirty="0">
                <a:solidFill>
                  <a:srgbClr val="0000FF"/>
                </a:solidFill>
              </a:rPr>
              <a:t>genetic disorder </a:t>
            </a:r>
            <a:r>
              <a:rPr lang="en-US" dirty="0"/>
              <a:t>caused when </a:t>
            </a:r>
            <a:r>
              <a:rPr lang="en-US" b="1" dirty="0">
                <a:solidFill>
                  <a:srgbClr val="0000FF"/>
                </a:solidFill>
              </a:rPr>
              <a:t>abnormal cell division </a:t>
            </a:r>
            <a:r>
              <a:rPr lang="en-US" dirty="0"/>
              <a:t>results in extra genetic material from chromosome 21.</a:t>
            </a:r>
          </a:p>
          <a:p>
            <a:endParaRPr lang="en-US" dirty="0"/>
          </a:p>
        </p:txBody>
      </p:sp>
      <p:sp>
        <p:nvSpPr>
          <p:cNvPr id="4" name="Slide Number Placeholder 3"/>
          <p:cNvSpPr>
            <a:spLocks noGrp="1"/>
          </p:cNvSpPr>
          <p:nvPr>
            <p:ph type="sldNum" sz="quarter" idx="10"/>
          </p:nvPr>
        </p:nvSpPr>
        <p:spPr/>
        <p:txBody>
          <a:bodyPr/>
          <a:lstStyle/>
          <a:p>
            <a:fld id="{91F2FF47-2958-450B-85D0-5395AD37457A}" type="slidenum">
              <a:rPr lang="en-US" smtClean="0"/>
              <a:pPr/>
              <a:t>13</a:t>
            </a:fld>
            <a:endParaRPr lang="en-US"/>
          </a:p>
        </p:txBody>
      </p:sp>
    </p:spTree>
    <p:extLst>
      <p:ext uri="{BB962C8B-B14F-4D97-AF65-F5344CB8AC3E}">
        <p14:creationId xmlns:p14="http://schemas.microsoft.com/office/powerpoint/2010/main" val="2052175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F2FF47-2958-450B-85D0-5395AD37457A}" type="slidenum">
              <a:rPr lang="en-US" smtClean="0"/>
              <a:pPr/>
              <a:t>34</a:t>
            </a:fld>
            <a:endParaRPr lang="en-US"/>
          </a:p>
        </p:txBody>
      </p:sp>
    </p:spTree>
    <p:extLst>
      <p:ext uri="{BB962C8B-B14F-4D97-AF65-F5344CB8AC3E}">
        <p14:creationId xmlns:p14="http://schemas.microsoft.com/office/powerpoint/2010/main" val="2818184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F2FF47-2958-450B-85D0-5395AD37457A}" type="slidenum">
              <a:rPr lang="en-US" smtClean="0"/>
              <a:pPr/>
              <a:t>66</a:t>
            </a:fld>
            <a:endParaRPr lang="en-US"/>
          </a:p>
        </p:txBody>
      </p:sp>
    </p:spTree>
    <p:extLst>
      <p:ext uri="{BB962C8B-B14F-4D97-AF65-F5344CB8AC3E}">
        <p14:creationId xmlns:p14="http://schemas.microsoft.com/office/powerpoint/2010/main" val="493671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67DE7D8-D7FB-4C75-8E3D-926E1A5526D3}" type="datetime1">
              <a:rPr lang="en-US" smtClean="0"/>
              <a:t>3/19/2022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8C99F2-7761-4000-9DF7-95FCE4B03878}" type="slidenum">
              <a:rPr lang="en-US" smtClean="0"/>
              <a:pPr/>
              <a:t>‹#›</a:t>
            </a:fld>
            <a:endParaRPr lang="en-US"/>
          </a:p>
        </p:txBody>
      </p:sp>
    </p:spTree>
    <p:extLst>
      <p:ext uri="{BB962C8B-B14F-4D97-AF65-F5344CB8AC3E}">
        <p14:creationId xmlns:p14="http://schemas.microsoft.com/office/powerpoint/2010/main" val="296273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A198AA-444A-42F4-BE54-58D31ABF4A5A}" type="datetime1">
              <a:rPr lang="en-US" smtClean="0"/>
              <a:t>3/19/2022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8C99F2-7761-4000-9DF7-95FCE4B03878}" type="slidenum">
              <a:rPr lang="en-US" smtClean="0"/>
              <a:pPr/>
              <a:t>‹#›</a:t>
            </a:fld>
            <a:endParaRPr lang="en-US"/>
          </a:p>
        </p:txBody>
      </p:sp>
    </p:spTree>
    <p:extLst>
      <p:ext uri="{BB962C8B-B14F-4D97-AF65-F5344CB8AC3E}">
        <p14:creationId xmlns:p14="http://schemas.microsoft.com/office/powerpoint/2010/main" val="2603667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3C0FE9-3FF6-465C-B693-896E8314801D}" type="datetime1">
              <a:rPr lang="en-US" smtClean="0"/>
              <a:t>3/19/2022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8C99F2-7761-4000-9DF7-95FCE4B03878}" type="slidenum">
              <a:rPr lang="en-US" smtClean="0"/>
              <a:pPr/>
              <a:t>‹#›</a:t>
            </a:fld>
            <a:endParaRPr lang="en-US"/>
          </a:p>
        </p:txBody>
      </p:sp>
    </p:spTree>
    <p:extLst>
      <p:ext uri="{BB962C8B-B14F-4D97-AF65-F5344CB8AC3E}">
        <p14:creationId xmlns:p14="http://schemas.microsoft.com/office/powerpoint/2010/main" val="2178462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D4EE10-DC61-401A-B96A-A14115091B4F}" type="datetime1">
              <a:rPr lang="en-US" smtClean="0"/>
              <a:t>3/19/2022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8C99F2-7761-4000-9DF7-95FCE4B03878}" type="slidenum">
              <a:rPr lang="en-US" smtClean="0"/>
              <a:pPr/>
              <a:t>‹#›</a:t>
            </a:fld>
            <a:endParaRPr lang="en-US"/>
          </a:p>
        </p:txBody>
      </p:sp>
    </p:spTree>
    <p:extLst>
      <p:ext uri="{BB962C8B-B14F-4D97-AF65-F5344CB8AC3E}">
        <p14:creationId xmlns:p14="http://schemas.microsoft.com/office/powerpoint/2010/main" val="2710677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876692-7F40-4FCF-87E3-B68C3C855AD7}" type="datetime1">
              <a:rPr lang="en-US" smtClean="0"/>
              <a:t>3/19/2022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8C99F2-7761-4000-9DF7-95FCE4B03878}" type="slidenum">
              <a:rPr lang="en-US" smtClean="0"/>
              <a:pPr/>
              <a:t>‹#›</a:t>
            </a:fld>
            <a:endParaRPr lang="en-US"/>
          </a:p>
        </p:txBody>
      </p:sp>
    </p:spTree>
    <p:extLst>
      <p:ext uri="{BB962C8B-B14F-4D97-AF65-F5344CB8AC3E}">
        <p14:creationId xmlns:p14="http://schemas.microsoft.com/office/powerpoint/2010/main" val="3796042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CB31D36-AABF-45DB-A9EF-C1670C380EA2}" type="datetime1">
              <a:rPr lang="en-US" smtClean="0"/>
              <a:t>3/19/2022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8C99F2-7761-4000-9DF7-95FCE4B03878}" type="slidenum">
              <a:rPr lang="en-US" smtClean="0"/>
              <a:pPr/>
              <a:t>‹#›</a:t>
            </a:fld>
            <a:endParaRPr lang="en-US"/>
          </a:p>
        </p:txBody>
      </p:sp>
    </p:spTree>
    <p:extLst>
      <p:ext uri="{BB962C8B-B14F-4D97-AF65-F5344CB8AC3E}">
        <p14:creationId xmlns:p14="http://schemas.microsoft.com/office/powerpoint/2010/main" val="1887082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EC0A2F-1A81-442D-BFDB-689A811E409D}" type="datetime1">
              <a:rPr lang="en-US" smtClean="0"/>
              <a:t>3/19/2022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8C99F2-7761-4000-9DF7-95FCE4B03878}" type="slidenum">
              <a:rPr lang="en-US" smtClean="0"/>
              <a:pPr/>
              <a:t>‹#›</a:t>
            </a:fld>
            <a:endParaRPr lang="en-US"/>
          </a:p>
        </p:txBody>
      </p:sp>
    </p:spTree>
    <p:extLst>
      <p:ext uri="{BB962C8B-B14F-4D97-AF65-F5344CB8AC3E}">
        <p14:creationId xmlns:p14="http://schemas.microsoft.com/office/powerpoint/2010/main" val="3340218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199EA4D-DF09-4CDA-ADC8-4F87AE55FE4D}" type="datetime1">
              <a:rPr lang="en-US" smtClean="0"/>
              <a:t>3/19/2022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8C99F2-7761-4000-9DF7-95FCE4B03878}" type="slidenum">
              <a:rPr lang="en-US" smtClean="0"/>
              <a:pPr/>
              <a:t>‹#›</a:t>
            </a:fld>
            <a:endParaRPr lang="en-US"/>
          </a:p>
        </p:txBody>
      </p:sp>
    </p:spTree>
    <p:extLst>
      <p:ext uri="{BB962C8B-B14F-4D97-AF65-F5344CB8AC3E}">
        <p14:creationId xmlns:p14="http://schemas.microsoft.com/office/powerpoint/2010/main" val="3133400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8B0A06-A31E-47D7-B063-291F9F209F40}" type="datetime1">
              <a:rPr lang="en-US" smtClean="0"/>
              <a:t>3/19/2022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8C99F2-7761-4000-9DF7-95FCE4B03878}" type="slidenum">
              <a:rPr lang="en-US" smtClean="0"/>
              <a:pPr/>
              <a:t>‹#›</a:t>
            </a:fld>
            <a:endParaRPr lang="en-US"/>
          </a:p>
        </p:txBody>
      </p:sp>
    </p:spTree>
    <p:extLst>
      <p:ext uri="{BB962C8B-B14F-4D97-AF65-F5344CB8AC3E}">
        <p14:creationId xmlns:p14="http://schemas.microsoft.com/office/powerpoint/2010/main" val="2817818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C7017E-C321-4DB2-B472-B3DA6F418B6D}" type="datetime1">
              <a:rPr lang="en-US" smtClean="0"/>
              <a:t>3/19/2022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8C99F2-7761-4000-9DF7-95FCE4B03878}" type="slidenum">
              <a:rPr lang="en-US" smtClean="0"/>
              <a:pPr/>
              <a:t>‹#›</a:t>
            </a:fld>
            <a:endParaRPr lang="en-US"/>
          </a:p>
        </p:txBody>
      </p:sp>
    </p:spTree>
    <p:extLst>
      <p:ext uri="{BB962C8B-B14F-4D97-AF65-F5344CB8AC3E}">
        <p14:creationId xmlns:p14="http://schemas.microsoft.com/office/powerpoint/2010/main" val="3504995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FC5EF6-BF2E-47A7-B550-4021681F2F0A}" type="datetime1">
              <a:rPr lang="en-US" smtClean="0"/>
              <a:t>3/19/2022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8C99F2-7761-4000-9DF7-95FCE4B03878}" type="slidenum">
              <a:rPr lang="en-US" smtClean="0"/>
              <a:pPr/>
              <a:t>‹#›</a:t>
            </a:fld>
            <a:endParaRPr lang="en-US"/>
          </a:p>
        </p:txBody>
      </p:sp>
    </p:spTree>
    <p:extLst>
      <p:ext uri="{BB962C8B-B14F-4D97-AF65-F5344CB8AC3E}">
        <p14:creationId xmlns:p14="http://schemas.microsoft.com/office/powerpoint/2010/main" val="766554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44750D-9C0E-42D7-AD20-807EC74A37A4}" type="datetime1">
              <a:rPr lang="en-US" smtClean="0"/>
              <a:t>3/19/2022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8C99F2-7761-4000-9DF7-95FCE4B03878}" type="slidenum">
              <a:rPr lang="en-US" smtClean="0"/>
              <a:pPr/>
              <a:t>‹#›</a:t>
            </a:fld>
            <a:endParaRPr lang="en-US"/>
          </a:p>
        </p:txBody>
      </p:sp>
    </p:spTree>
    <p:extLst>
      <p:ext uri="{BB962C8B-B14F-4D97-AF65-F5344CB8AC3E}">
        <p14:creationId xmlns:p14="http://schemas.microsoft.com/office/powerpoint/2010/main" val="3398310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www.google.com/url?sa=i&amp;url=https://www.edubloxtutor.com/dyscalculia-definition-types-symptoms-incidence-causes/&amp;psig=AOvVaw0rs9WiIEs2-qxFm5ABp2xE&amp;ust=1582981620976000&amp;source=images&amp;cd=vfe&amp;ved=0CAIQjRxqFwoTCOC3wOiB9OcCFQAAAAAdAAAAABAH" TargetMode="Externa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5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s://www.google.com/url?sa=i&amp;url=https://emedicine.medscape.com/article/1258926-clinical&amp;psig=AOvVaw3cJLMFWh4TbL7HLJc5OYte&amp;ust=1582955950831000&amp;source=images&amp;cd=vfe&amp;ved=0CAIQjRxqFwoTCKj__Kqh8-cCFQAAAAAdAAAAABAD" TargetMode="Externa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3" Type="http://schemas.openxmlformats.org/officeDocument/2006/relationships/hyperlink" Target="https://www.google.com/url?sa=i&amp;url=https://ghr.nlm.nih.gov/condition/achondroplasia&amp;psig=AOvVaw0FJj_I9eJ1d6B6qPxmpvps&amp;ust=1582955823780000&amp;source=images&amp;cd=vfe&amp;ved=0CAIQjRxqFwoTCJjliumg8-cCFQAAAAAdAAAAABAD"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jpeg"/></Relationships>
</file>

<file path=ppt/slides/_rels/slide6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jpeg"/></Relationships>
</file>

<file path=ppt/slides/_rels/slide7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jpeg"/></Relationships>
</file>

<file path=ppt/slides/_rels/slide7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D428685D-D14E-4FAD-81E6-2EDA1A009EA3}" type="slidenum">
              <a:rPr lang="en-US" smtClean="0"/>
              <a:pPr>
                <a:defRPr/>
              </a:pPr>
              <a:t>1</a:t>
            </a:fld>
            <a:endParaRPr lang="en-US"/>
          </a:p>
        </p:txBody>
      </p:sp>
      <p:sp>
        <p:nvSpPr>
          <p:cNvPr id="38915" name="Rectangle 2"/>
          <p:cNvSpPr>
            <a:spLocks noChangeArrowheads="1"/>
          </p:cNvSpPr>
          <p:nvPr/>
        </p:nvSpPr>
        <p:spPr bwMode="auto">
          <a:xfrm>
            <a:off x="1676400" y="685800"/>
            <a:ext cx="6096000" cy="578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Wingdings 2" pitchFamily="18" charset="2"/>
              <a:buNone/>
            </a:pPr>
            <a:r>
              <a:rPr lang="en-US" sz="3200" b="1" dirty="0"/>
              <a:t>HAWASSA  UNIVERSITY</a:t>
            </a:r>
          </a:p>
          <a:p>
            <a:pPr algn="ctr">
              <a:buFont typeface="Wingdings 2" pitchFamily="18" charset="2"/>
              <a:buNone/>
            </a:pPr>
            <a:r>
              <a:rPr lang="en-US" sz="3200" b="1" dirty="0"/>
              <a:t/>
            </a:r>
            <a:br>
              <a:rPr lang="en-US" sz="3200" b="1" dirty="0"/>
            </a:br>
            <a:r>
              <a:rPr lang="en-US" sz="3200" b="1" dirty="0"/>
              <a:t>College of Education</a:t>
            </a:r>
          </a:p>
          <a:p>
            <a:pPr algn="ctr">
              <a:buFont typeface="Wingdings 2" pitchFamily="18" charset="2"/>
              <a:buNone/>
            </a:pPr>
            <a:r>
              <a:rPr lang="en-US" sz="3200" b="1" dirty="0"/>
              <a:t/>
            </a:r>
            <a:br>
              <a:rPr lang="en-US" sz="3200" b="1" dirty="0"/>
            </a:br>
            <a:r>
              <a:rPr lang="en-US" sz="3200" b="1" dirty="0"/>
              <a:t>Department of Special Needs and Inclusive Education</a:t>
            </a:r>
            <a:br>
              <a:rPr lang="en-US" sz="3200" b="1" dirty="0"/>
            </a:br>
            <a:r>
              <a:rPr lang="en-US" sz="3200" b="1" dirty="0"/>
              <a:t/>
            </a:r>
            <a:br>
              <a:rPr lang="en-US" sz="3200" b="1" dirty="0"/>
            </a:br>
            <a:r>
              <a:rPr lang="en-US" sz="3200" b="1" dirty="0"/>
              <a:t>Inclusiveness</a:t>
            </a:r>
            <a:br>
              <a:rPr lang="en-US" sz="3200" b="1" dirty="0"/>
            </a:br>
            <a:r>
              <a:rPr lang="en-US" sz="3200" b="1" dirty="0"/>
              <a:t>SNIE 1012</a:t>
            </a:r>
          </a:p>
          <a:p>
            <a:pPr algn="ctr">
              <a:buFont typeface="Wingdings 2" pitchFamily="18" charset="2"/>
              <a:buNone/>
            </a:pPr>
            <a:r>
              <a:rPr lang="en-US" sz="3200" b="1" dirty="0">
                <a:solidFill>
                  <a:srgbClr val="FFC000"/>
                </a:solidFill>
              </a:rPr>
              <a:t> </a:t>
            </a:r>
          </a:p>
          <a:p>
            <a:pPr algn="ctr">
              <a:buFont typeface="Wingdings 2" pitchFamily="18" charset="2"/>
              <a:buNone/>
            </a:pPr>
            <a:r>
              <a:rPr lang="en-US" sz="3200" b="1" dirty="0">
                <a:solidFill>
                  <a:srgbClr val="FFC000"/>
                </a:solidFill>
              </a:rPr>
              <a:t>                     By: </a:t>
            </a:r>
            <a:r>
              <a:rPr lang="en-US" sz="3200" b="1" dirty="0" err="1">
                <a:solidFill>
                  <a:srgbClr val="FFC000"/>
                </a:solidFill>
              </a:rPr>
              <a:t>Getahun</a:t>
            </a:r>
            <a:r>
              <a:rPr lang="en-US" sz="3200" b="1" dirty="0">
                <a:solidFill>
                  <a:srgbClr val="FFC000"/>
                </a:solidFill>
              </a:rPr>
              <a:t> S.</a:t>
            </a:r>
            <a:r>
              <a:rPr lang="en-US" b="1" dirty="0">
                <a:solidFill>
                  <a:srgbClr val="FFC000"/>
                </a:solidFill>
              </a:rPr>
              <a:t/>
            </a:r>
            <a:br>
              <a:rPr lang="en-US" b="1" dirty="0">
                <a:solidFill>
                  <a:srgbClr val="FFC000"/>
                </a:solidFill>
              </a:rPr>
            </a:br>
            <a:r>
              <a:rPr lang="en-US" b="1" dirty="0">
                <a:solidFill>
                  <a:srgbClr val="FFC000"/>
                </a:solidFill>
              </a:rPr>
              <a:t>  </a:t>
            </a:r>
            <a:endParaRPr lang="en-US" dirty="0"/>
          </a:p>
        </p:txBody>
      </p:sp>
    </p:spTree>
    <p:extLst>
      <p:ext uri="{BB962C8B-B14F-4D97-AF65-F5344CB8AC3E}">
        <p14:creationId xmlns:p14="http://schemas.microsoft.com/office/powerpoint/2010/main" val="23461807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304800"/>
            <a:ext cx="8382000" cy="6324600"/>
          </a:xfrm>
        </p:spPr>
        <p:txBody>
          <a:bodyPr rtlCol="0">
            <a:normAutofit/>
          </a:bodyPr>
          <a:lstStyle/>
          <a:p>
            <a:pPr eaLnBrk="1" fontAlgn="auto" hangingPunct="1">
              <a:spcAft>
                <a:spcPts val="0"/>
              </a:spcAft>
              <a:buFont typeface="Arial" pitchFamily="34" charset="0"/>
              <a:buNone/>
              <a:defRPr/>
            </a:pPr>
            <a:r>
              <a:rPr lang="en-GB" dirty="0" smtClean="0"/>
              <a:t>Examples of impairment, disability and handicap </a:t>
            </a:r>
          </a:p>
          <a:p>
            <a:pPr marL="514350" indent="-514350" eaLnBrk="1" fontAlgn="auto" hangingPunct="1">
              <a:spcAft>
                <a:spcPts val="0"/>
              </a:spcAft>
              <a:buFont typeface="Arial" pitchFamily="34" charset="0"/>
              <a:buNone/>
              <a:defRPr/>
            </a:pPr>
            <a:endParaRPr lang="en-GB" dirty="0"/>
          </a:p>
        </p:txBody>
      </p:sp>
      <p:graphicFrame>
        <p:nvGraphicFramePr>
          <p:cNvPr id="4" name="Table 3"/>
          <p:cNvGraphicFramePr>
            <a:graphicFrameLocks noGrp="1"/>
          </p:cNvGraphicFramePr>
          <p:nvPr/>
        </p:nvGraphicFramePr>
        <p:xfrm>
          <a:off x="685800" y="1143000"/>
          <a:ext cx="7696199" cy="5120640"/>
        </p:xfrm>
        <a:graphic>
          <a:graphicData uri="http://schemas.openxmlformats.org/drawingml/2006/table">
            <a:tbl>
              <a:tblPr firstRow="1" bandRow="1">
                <a:tableStyleId>{616DA210-FB5B-4158-B5E0-FEB733F419BA}</a:tableStyleId>
              </a:tblPr>
              <a:tblGrid>
                <a:gridCol w="609600"/>
                <a:gridCol w="1905000"/>
                <a:gridCol w="5181599"/>
              </a:tblGrid>
              <a:tr h="328507">
                <a:tc rowSpan="3">
                  <a:txBody>
                    <a:bodyPr/>
                    <a:lstStyle/>
                    <a:p>
                      <a:endParaRPr lang="en-GB" dirty="0" smtClean="0">
                        <a:solidFill>
                          <a:schemeClr val="tx1"/>
                        </a:solidFill>
                      </a:endParaRPr>
                    </a:p>
                    <a:p>
                      <a:endParaRPr lang="en-GB" dirty="0" smtClean="0">
                        <a:solidFill>
                          <a:schemeClr val="tx1"/>
                        </a:solidFill>
                      </a:endParaRPr>
                    </a:p>
                    <a:p>
                      <a:endParaRPr lang="en-GB" dirty="0" smtClean="0">
                        <a:solidFill>
                          <a:schemeClr val="tx1"/>
                        </a:solidFill>
                      </a:endParaRPr>
                    </a:p>
                    <a:p>
                      <a:r>
                        <a:rPr lang="en-GB" dirty="0" smtClean="0">
                          <a:solidFill>
                            <a:schemeClr val="tx1"/>
                          </a:solidFill>
                        </a:rPr>
                        <a:t>1</a:t>
                      </a:r>
                      <a:endParaRPr lang="en-GB" dirty="0">
                        <a:solidFill>
                          <a:schemeClr val="tx1"/>
                        </a:solidFill>
                      </a:endParaRPr>
                    </a:p>
                  </a:txBody>
                  <a:tcPr/>
                </a:tc>
                <a:tc>
                  <a:txBody>
                    <a:bodyPr/>
                    <a:lstStyle/>
                    <a:p>
                      <a:r>
                        <a:rPr lang="en-GB" sz="2000" b="1" dirty="0" smtClean="0"/>
                        <a:t>  Impairment </a:t>
                      </a:r>
                      <a:endParaRPr lang="en-GB" sz="2000" b="1" dirty="0">
                        <a:noFill/>
                      </a:endParaRPr>
                    </a:p>
                  </a:txBody>
                  <a:tcPr/>
                </a:tc>
                <a:tc>
                  <a:txBody>
                    <a:bodyPr/>
                    <a:lstStyle/>
                    <a:p>
                      <a:r>
                        <a:rPr lang="en-GB" sz="1800" b="0" dirty="0" smtClean="0"/>
                        <a:t>deformed inner ear </a:t>
                      </a:r>
                      <a:endParaRPr lang="en-GB" sz="1800" b="0" dirty="0">
                        <a:noFill/>
                      </a:endParaRPr>
                    </a:p>
                  </a:txBody>
                  <a:tcPr/>
                </a:tc>
              </a:tr>
              <a:tr h="328507">
                <a:tc vMerge="1">
                  <a:txBody>
                    <a:bodyPr/>
                    <a:lstStyle/>
                    <a:p>
                      <a:endParaRPr lang="en-GB" dirty="0">
                        <a:solidFill>
                          <a:schemeClr val="tx1"/>
                        </a:solidFill>
                      </a:endParaRPr>
                    </a:p>
                  </a:txBody>
                  <a:tcPr/>
                </a:tc>
                <a:tc>
                  <a:txBody>
                    <a:bodyPr/>
                    <a:lstStyle/>
                    <a:p>
                      <a:r>
                        <a:rPr lang="en-GB" sz="2000" b="1" dirty="0" smtClean="0">
                          <a:solidFill>
                            <a:schemeClr val="tx1"/>
                          </a:solidFill>
                        </a:rPr>
                        <a:t>  Disability </a:t>
                      </a:r>
                      <a:endParaRPr lang="en-GB" sz="2000" b="1" dirty="0">
                        <a:solidFill>
                          <a:schemeClr val="tx1"/>
                        </a:solidFill>
                      </a:endParaRPr>
                    </a:p>
                  </a:txBody>
                  <a:tcPr>
                    <a:noFill/>
                  </a:tcPr>
                </a:tc>
                <a:tc>
                  <a:txBody>
                    <a:bodyPr/>
                    <a:lstStyle/>
                    <a:p>
                      <a:r>
                        <a:rPr lang="en-GB" sz="1800" dirty="0" smtClean="0"/>
                        <a:t>inability to hear or understand verbal communication </a:t>
                      </a:r>
                      <a:endParaRPr lang="en-GB" sz="1800" dirty="0">
                        <a:noFill/>
                      </a:endParaRPr>
                    </a:p>
                  </a:txBody>
                  <a:tcPr>
                    <a:noFill/>
                  </a:tcPr>
                </a:tc>
              </a:tr>
              <a:tr h="328507">
                <a:tc vMerge="1">
                  <a:txBody>
                    <a:bodyPr/>
                    <a:lstStyle/>
                    <a:p>
                      <a:endParaRPr lang="en-GB" dirty="0">
                        <a:solidFill>
                          <a:schemeClr val="tx1"/>
                        </a:solidFill>
                      </a:endParaRPr>
                    </a:p>
                  </a:txBody>
                  <a:tcPr/>
                </a:tc>
                <a:tc>
                  <a:txBody>
                    <a:bodyPr/>
                    <a:lstStyle/>
                    <a:p>
                      <a:r>
                        <a:rPr lang="en-GB" sz="2000" b="1" dirty="0" smtClean="0">
                          <a:solidFill>
                            <a:schemeClr val="tx1"/>
                          </a:solidFill>
                        </a:rPr>
                        <a:t>  Handicap</a:t>
                      </a:r>
                      <a:r>
                        <a:rPr lang="en-GB" sz="2000" b="1" baseline="0" dirty="0" smtClean="0">
                          <a:solidFill>
                            <a:schemeClr val="tx1"/>
                          </a:solidFill>
                        </a:rPr>
                        <a:t> </a:t>
                      </a:r>
                      <a:endParaRPr lang="en-GB" sz="2000" b="1" dirty="0">
                        <a:solidFill>
                          <a:schemeClr val="tx1"/>
                        </a:solidFill>
                      </a:endParaRPr>
                    </a:p>
                  </a:txBody>
                  <a:tcPr/>
                </a:tc>
                <a:tc>
                  <a:txBody>
                    <a:bodyPr/>
                    <a:lstStyle/>
                    <a:p>
                      <a:r>
                        <a:rPr lang="en-GB" sz="1800" dirty="0" smtClean="0">
                          <a:solidFill>
                            <a:schemeClr val="tx1"/>
                          </a:solidFill>
                        </a:rPr>
                        <a:t>Unable to attend school because the teachers do  not know</a:t>
                      </a:r>
                      <a:r>
                        <a:rPr lang="en-GB" sz="1800" baseline="0" dirty="0" smtClean="0">
                          <a:solidFill>
                            <a:schemeClr val="tx1"/>
                          </a:solidFill>
                        </a:rPr>
                        <a:t> how to work with children who are deaf </a:t>
                      </a:r>
                      <a:r>
                        <a:rPr lang="en-GB" sz="1800" dirty="0" smtClean="0">
                          <a:solidFill>
                            <a:schemeClr val="tx1"/>
                          </a:solidFill>
                        </a:rPr>
                        <a:t> </a:t>
                      </a:r>
                      <a:endParaRPr lang="en-GB" sz="1800" dirty="0">
                        <a:solidFill>
                          <a:schemeClr val="tx1"/>
                        </a:solidFill>
                      </a:endParaRPr>
                    </a:p>
                  </a:txBody>
                  <a:tcPr/>
                </a:tc>
              </a:tr>
              <a:tr h="328507">
                <a:tc rowSpan="3">
                  <a:txBody>
                    <a:bodyPr/>
                    <a:lstStyle/>
                    <a:p>
                      <a:r>
                        <a:rPr lang="en-GB" dirty="0" smtClean="0">
                          <a:solidFill>
                            <a:schemeClr val="tx1"/>
                          </a:solidFill>
                        </a:rPr>
                        <a:t>2</a:t>
                      </a:r>
                      <a:endParaRPr lang="en-GB" dirty="0">
                        <a:solidFill>
                          <a:schemeClr val="tx1"/>
                        </a:solidFill>
                      </a:endParaRPr>
                    </a:p>
                  </a:txBody>
                  <a:tcPr>
                    <a:noFill/>
                  </a:tcPr>
                </a:tc>
                <a:tc>
                  <a:txBody>
                    <a:bodyPr/>
                    <a:lstStyle/>
                    <a:p>
                      <a:r>
                        <a:rPr lang="en-GB" sz="2000" b="1" dirty="0" smtClean="0"/>
                        <a:t>  Impairment </a:t>
                      </a:r>
                      <a:endParaRPr lang="en-GB" sz="2000" b="1" dirty="0">
                        <a:noFill/>
                      </a:endParaRPr>
                    </a:p>
                  </a:txBody>
                  <a:tcPr>
                    <a:noFill/>
                  </a:tcPr>
                </a:tc>
                <a:tc>
                  <a:txBody>
                    <a:bodyPr/>
                    <a:lstStyle/>
                    <a:p>
                      <a:r>
                        <a:rPr lang="en-GB" sz="1800" dirty="0" smtClean="0">
                          <a:solidFill>
                            <a:schemeClr val="tx1"/>
                          </a:solidFill>
                        </a:rPr>
                        <a:t>Paralysed muscle </a:t>
                      </a:r>
                      <a:endParaRPr lang="en-GB" sz="1800" dirty="0">
                        <a:solidFill>
                          <a:schemeClr val="tx1"/>
                        </a:solidFill>
                      </a:endParaRPr>
                    </a:p>
                  </a:txBody>
                  <a:tcPr>
                    <a:noFill/>
                  </a:tcPr>
                </a:tc>
              </a:tr>
              <a:tr h="328507">
                <a:tc vMerge="1">
                  <a:txBody>
                    <a:bodyPr/>
                    <a:lstStyle/>
                    <a:p>
                      <a:endParaRPr lang="en-GB" dirty="0">
                        <a:solidFill>
                          <a:schemeClr val="tx1"/>
                        </a:solidFill>
                      </a:endParaRPr>
                    </a:p>
                  </a:txBody>
                  <a:tcPr/>
                </a:tc>
                <a:tc>
                  <a:txBody>
                    <a:bodyPr/>
                    <a:lstStyle/>
                    <a:p>
                      <a:r>
                        <a:rPr lang="en-GB" sz="2000" b="1" dirty="0" smtClean="0">
                          <a:solidFill>
                            <a:schemeClr val="tx1"/>
                          </a:solidFill>
                        </a:rPr>
                        <a:t>  Disability </a:t>
                      </a:r>
                      <a:endParaRPr lang="en-GB" sz="2000" b="1" dirty="0">
                        <a:solidFill>
                          <a:schemeClr val="tx1"/>
                        </a:solidFill>
                      </a:endParaRPr>
                    </a:p>
                  </a:txBody>
                  <a:tcPr/>
                </a:tc>
                <a:tc>
                  <a:txBody>
                    <a:bodyPr/>
                    <a:lstStyle/>
                    <a:p>
                      <a:r>
                        <a:rPr lang="en-GB" sz="1800" dirty="0" smtClean="0">
                          <a:solidFill>
                            <a:schemeClr val="tx1"/>
                          </a:solidFill>
                        </a:rPr>
                        <a:t>Difficulty walking,</a:t>
                      </a:r>
                      <a:r>
                        <a:rPr lang="en-GB" sz="1800" baseline="0" dirty="0" smtClean="0">
                          <a:solidFill>
                            <a:schemeClr val="tx1"/>
                          </a:solidFill>
                        </a:rPr>
                        <a:t> inability to use one hand </a:t>
                      </a:r>
                      <a:endParaRPr lang="en-GB" sz="1800" dirty="0">
                        <a:solidFill>
                          <a:schemeClr val="tx1"/>
                        </a:solidFill>
                      </a:endParaRPr>
                    </a:p>
                  </a:txBody>
                  <a:tcPr/>
                </a:tc>
              </a:tr>
              <a:tr h="328507">
                <a:tc vMerge="1">
                  <a:txBody>
                    <a:bodyPr/>
                    <a:lstStyle/>
                    <a:p>
                      <a:endParaRPr lang="en-GB" dirty="0">
                        <a:solidFill>
                          <a:schemeClr val="tx1"/>
                        </a:solidFill>
                      </a:endParaRPr>
                    </a:p>
                  </a:txBody>
                  <a:tcPr/>
                </a:tc>
                <a:tc>
                  <a:txBody>
                    <a:bodyPr/>
                    <a:lstStyle/>
                    <a:p>
                      <a:r>
                        <a:rPr lang="en-GB" sz="2000" b="1" dirty="0" smtClean="0">
                          <a:solidFill>
                            <a:schemeClr val="tx1"/>
                          </a:solidFill>
                        </a:rPr>
                        <a:t>  Handicap</a:t>
                      </a:r>
                      <a:r>
                        <a:rPr lang="en-GB" sz="2000" b="1" baseline="0" dirty="0" smtClean="0">
                          <a:solidFill>
                            <a:schemeClr val="tx1"/>
                          </a:solidFill>
                        </a:rPr>
                        <a:t> </a:t>
                      </a:r>
                      <a:endParaRPr lang="en-GB" sz="2000" b="1" dirty="0">
                        <a:solidFill>
                          <a:schemeClr val="tx1"/>
                        </a:solidFill>
                      </a:endParaRPr>
                    </a:p>
                  </a:txBody>
                  <a:tcPr>
                    <a:noFill/>
                  </a:tcPr>
                </a:tc>
                <a:tc>
                  <a:txBody>
                    <a:bodyPr/>
                    <a:lstStyle/>
                    <a:p>
                      <a:r>
                        <a:rPr lang="en-GB" sz="1800" dirty="0" smtClean="0">
                          <a:solidFill>
                            <a:schemeClr val="tx1"/>
                          </a:solidFill>
                        </a:rPr>
                        <a:t>Unable to obtain employment because there is no adequate public transport and because</a:t>
                      </a:r>
                      <a:r>
                        <a:rPr lang="en-GB" sz="1800" baseline="0" dirty="0" smtClean="0">
                          <a:solidFill>
                            <a:schemeClr val="tx1"/>
                          </a:solidFill>
                        </a:rPr>
                        <a:t> potential employers do not wish to hire some one with a disability </a:t>
                      </a:r>
                      <a:endParaRPr lang="en-GB" sz="1800" dirty="0">
                        <a:solidFill>
                          <a:schemeClr val="tx1"/>
                        </a:solidFill>
                      </a:endParaRPr>
                    </a:p>
                  </a:txBody>
                  <a:tcPr>
                    <a:noFill/>
                  </a:tcPr>
                </a:tc>
              </a:tr>
              <a:tr h="328507">
                <a:tc rowSpan="3">
                  <a:txBody>
                    <a:bodyPr/>
                    <a:lstStyle/>
                    <a:p>
                      <a:r>
                        <a:rPr lang="en-GB" dirty="0" smtClean="0">
                          <a:solidFill>
                            <a:schemeClr val="tx1"/>
                          </a:solidFill>
                        </a:rPr>
                        <a:t>3</a:t>
                      </a:r>
                      <a:endParaRPr lang="en-GB" dirty="0">
                        <a:solidFill>
                          <a:schemeClr val="tx1"/>
                        </a:solidFill>
                      </a:endParaRPr>
                    </a:p>
                  </a:txBody>
                  <a:tcPr/>
                </a:tc>
                <a:tc>
                  <a:txBody>
                    <a:bodyPr/>
                    <a:lstStyle/>
                    <a:p>
                      <a:r>
                        <a:rPr lang="en-GB" sz="2000" b="1" dirty="0" smtClean="0"/>
                        <a:t>  Impairment </a:t>
                      </a:r>
                      <a:endParaRPr lang="en-GB" sz="2000" b="1" dirty="0">
                        <a:noFill/>
                      </a:endParaRPr>
                    </a:p>
                  </a:txBody>
                  <a:tcPr/>
                </a:tc>
                <a:tc>
                  <a:txBody>
                    <a:bodyPr/>
                    <a:lstStyle/>
                    <a:p>
                      <a:r>
                        <a:rPr lang="en-GB" sz="1800" dirty="0" smtClean="0">
                          <a:solidFill>
                            <a:schemeClr val="tx1"/>
                          </a:solidFill>
                        </a:rPr>
                        <a:t>Mild</a:t>
                      </a:r>
                      <a:r>
                        <a:rPr lang="en-GB" sz="1800" baseline="0" dirty="0" smtClean="0">
                          <a:solidFill>
                            <a:schemeClr val="tx1"/>
                          </a:solidFill>
                        </a:rPr>
                        <a:t> mental retardation </a:t>
                      </a:r>
                      <a:endParaRPr lang="en-GB" sz="1800" dirty="0">
                        <a:solidFill>
                          <a:schemeClr val="tx1"/>
                        </a:solidFill>
                      </a:endParaRPr>
                    </a:p>
                  </a:txBody>
                  <a:tcPr/>
                </a:tc>
              </a:tr>
              <a:tr h="328507">
                <a:tc vMerge="1">
                  <a:txBody>
                    <a:bodyPr/>
                    <a:lstStyle/>
                    <a:p>
                      <a:endParaRPr lang="en-GB" dirty="0">
                        <a:solidFill>
                          <a:schemeClr val="tx1"/>
                        </a:solidFill>
                      </a:endParaRPr>
                    </a:p>
                  </a:txBody>
                  <a:tcPr/>
                </a:tc>
                <a:tc>
                  <a:txBody>
                    <a:bodyPr/>
                    <a:lstStyle/>
                    <a:p>
                      <a:r>
                        <a:rPr lang="en-GB" sz="2000" b="1" dirty="0" smtClean="0">
                          <a:solidFill>
                            <a:schemeClr val="tx1"/>
                          </a:solidFill>
                        </a:rPr>
                        <a:t>  Disability </a:t>
                      </a:r>
                      <a:endParaRPr lang="en-GB" sz="2000" b="1" dirty="0">
                        <a:solidFill>
                          <a:schemeClr val="tx1"/>
                        </a:solidFill>
                      </a:endParaRPr>
                    </a:p>
                  </a:txBody>
                  <a:tcPr>
                    <a:noFill/>
                  </a:tcPr>
                </a:tc>
                <a:tc>
                  <a:txBody>
                    <a:bodyPr/>
                    <a:lstStyle/>
                    <a:p>
                      <a:r>
                        <a:rPr lang="en-GB" sz="1800" dirty="0" smtClean="0">
                          <a:solidFill>
                            <a:schemeClr val="tx1"/>
                          </a:solidFill>
                        </a:rPr>
                        <a:t>Difficulty</a:t>
                      </a:r>
                      <a:r>
                        <a:rPr lang="en-GB" sz="1800" baseline="0" dirty="0" smtClean="0">
                          <a:solidFill>
                            <a:schemeClr val="tx1"/>
                          </a:solidFill>
                        </a:rPr>
                        <a:t> learning </a:t>
                      </a:r>
                      <a:endParaRPr lang="en-GB" sz="1800" dirty="0">
                        <a:solidFill>
                          <a:schemeClr val="tx1"/>
                        </a:solidFill>
                      </a:endParaRPr>
                    </a:p>
                  </a:txBody>
                  <a:tcPr>
                    <a:noFill/>
                  </a:tcPr>
                </a:tc>
              </a:tr>
              <a:tr h="328507">
                <a:tc vMerge="1">
                  <a:txBody>
                    <a:bodyPr/>
                    <a:lstStyle/>
                    <a:p>
                      <a:endParaRPr lang="en-GB" dirty="0">
                        <a:solidFill>
                          <a:schemeClr val="tx1"/>
                        </a:solidFill>
                      </a:endParaRPr>
                    </a:p>
                  </a:txBody>
                  <a:tcPr/>
                </a:tc>
                <a:tc>
                  <a:txBody>
                    <a:bodyPr/>
                    <a:lstStyle/>
                    <a:p>
                      <a:r>
                        <a:rPr lang="en-GB" sz="2000" b="1" dirty="0" smtClean="0">
                          <a:solidFill>
                            <a:schemeClr val="tx1"/>
                          </a:solidFill>
                        </a:rPr>
                        <a:t>  Handicap</a:t>
                      </a:r>
                      <a:r>
                        <a:rPr lang="en-GB" sz="2000" b="1" baseline="0" dirty="0" smtClean="0">
                          <a:solidFill>
                            <a:schemeClr val="tx1"/>
                          </a:solidFill>
                        </a:rPr>
                        <a:t> </a:t>
                      </a:r>
                      <a:endParaRPr lang="en-GB" sz="2000" b="1" dirty="0">
                        <a:solidFill>
                          <a:schemeClr val="tx1"/>
                        </a:solidFill>
                      </a:endParaRPr>
                    </a:p>
                  </a:txBody>
                  <a:tcPr/>
                </a:tc>
                <a:tc>
                  <a:txBody>
                    <a:bodyPr/>
                    <a:lstStyle/>
                    <a:p>
                      <a:r>
                        <a:rPr lang="en-GB" sz="1800" dirty="0" smtClean="0">
                          <a:solidFill>
                            <a:schemeClr val="tx1"/>
                          </a:solidFill>
                        </a:rPr>
                        <a:t>Unable to attend school because the teachers do not know how</a:t>
                      </a:r>
                      <a:r>
                        <a:rPr lang="en-GB" sz="1800" baseline="0" dirty="0" smtClean="0">
                          <a:solidFill>
                            <a:schemeClr val="tx1"/>
                          </a:solidFill>
                        </a:rPr>
                        <a:t> to work with children who have mental retardation </a:t>
                      </a:r>
                      <a:endParaRPr lang="en-GB" sz="1800" dirty="0">
                        <a:solidFill>
                          <a:schemeClr val="tx1"/>
                        </a:solidFill>
                      </a:endParaRPr>
                    </a:p>
                  </a:txBody>
                  <a:tcPr/>
                </a:tc>
              </a:tr>
            </a:tbl>
          </a:graphicData>
        </a:graphic>
      </p:graphicFrame>
      <p:sp>
        <p:nvSpPr>
          <p:cNvPr id="2" name="Slide Number Placeholder 1"/>
          <p:cNvSpPr>
            <a:spLocks noGrp="1"/>
          </p:cNvSpPr>
          <p:nvPr>
            <p:ph type="sldNum" sz="quarter" idx="12"/>
          </p:nvPr>
        </p:nvSpPr>
        <p:spPr/>
        <p:txBody>
          <a:bodyPr/>
          <a:lstStyle/>
          <a:p>
            <a:pPr>
              <a:defRPr/>
            </a:pPr>
            <a:fld id="{8A03BF8D-8A4B-407F-B9D6-747BFAD5DBAC}" type="slidenum">
              <a:rPr lang="en-US" smtClean="0"/>
              <a:pPr>
                <a:defRPr/>
              </a:pPr>
              <a:t>10</a:t>
            </a:fld>
            <a:endParaRPr lang="en-US" dirty="0"/>
          </a:p>
        </p:txBody>
      </p:sp>
    </p:spTree>
    <p:extLst>
      <p:ext uri="{BB962C8B-B14F-4D97-AF65-F5344CB8AC3E}">
        <p14:creationId xmlns:p14="http://schemas.microsoft.com/office/powerpoint/2010/main" val="12064934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685800" y="152400"/>
            <a:ext cx="7772400" cy="914400"/>
          </a:xfrm>
        </p:spPr>
        <p:txBody>
          <a:bodyPr>
            <a:normAutofit/>
          </a:bodyPr>
          <a:lstStyle/>
          <a:p>
            <a:r>
              <a:rPr lang="en-US" dirty="0" smtClean="0"/>
              <a:t>Causes of disability</a:t>
            </a:r>
            <a:endParaRPr lang="en-US" dirty="0" smtClean="0">
              <a:solidFill>
                <a:srgbClr val="FF0000"/>
              </a:solidFill>
            </a:endParaRPr>
          </a:p>
        </p:txBody>
      </p:sp>
      <p:sp>
        <p:nvSpPr>
          <p:cNvPr id="14339" name="Content Placeholder 2"/>
          <p:cNvSpPr>
            <a:spLocks noGrp="1"/>
          </p:cNvSpPr>
          <p:nvPr>
            <p:ph idx="1"/>
          </p:nvPr>
        </p:nvSpPr>
        <p:spPr>
          <a:xfrm>
            <a:off x="685800" y="1143000"/>
            <a:ext cx="8001000" cy="4800600"/>
          </a:xfrm>
        </p:spPr>
        <p:txBody>
          <a:bodyPr>
            <a:normAutofit fontScale="85000" lnSpcReduction="20000"/>
          </a:bodyPr>
          <a:lstStyle/>
          <a:p>
            <a:r>
              <a:rPr lang="en-US" dirty="0" smtClean="0"/>
              <a:t>Some people, especially in the past times, believe that disability is a punishment from God. </a:t>
            </a:r>
          </a:p>
          <a:p>
            <a:pPr lvl="1"/>
            <a:r>
              <a:rPr lang="en-US" dirty="0" smtClean="0"/>
              <a:t>How do you see it? </a:t>
            </a:r>
          </a:p>
          <a:p>
            <a:pPr marL="0" indent="0">
              <a:buNone/>
            </a:pPr>
            <a:r>
              <a:rPr lang="en-US" dirty="0" smtClean="0">
                <a:solidFill>
                  <a:srgbClr val="0000FF"/>
                </a:solidFill>
              </a:rPr>
              <a:t>Q. What </a:t>
            </a:r>
            <a:r>
              <a:rPr lang="en-US" dirty="0">
                <a:solidFill>
                  <a:srgbClr val="0000FF"/>
                </a:solidFill>
              </a:rPr>
              <a:t>do you think is the causes of disability? </a:t>
            </a:r>
            <a:endParaRPr lang="en-US" dirty="0" smtClean="0">
              <a:solidFill>
                <a:srgbClr val="0000FF"/>
              </a:solidFill>
            </a:endParaRPr>
          </a:p>
          <a:p>
            <a:pPr marL="0" indent="0">
              <a:buNone/>
            </a:pPr>
            <a:r>
              <a:rPr lang="en-US" dirty="0" smtClean="0">
                <a:solidFill>
                  <a:srgbClr val="0000FF"/>
                </a:solidFill>
              </a:rPr>
              <a:t>________________________________________________________________________________________</a:t>
            </a:r>
            <a:endParaRPr lang="en-US" dirty="0">
              <a:solidFill>
                <a:srgbClr val="0000FF"/>
              </a:solidFill>
            </a:endParaRPr>
          </a:p>
          <a:p>
            <a:pPr marL="0" indent="0">
              <a:buNone/>
            </a:pPr>
            <a:endParaRPr lang="en-US" dirty="0" smtClean="0"/>
          </a:p>
          <a:p>
            <a:r>
              <a:rPr lang="en-US" dirty="0"/>
              <a:t>Which time is more sensitive?</a:t>
            </a:r>
            <a:br>
              <a:rPr lang="en-US" dirty="0"/>
            </a:br>
            <a:r>
              <a:rPr lang="en-US" dirty="0">
                <a:solidFill>
                  <a:srgbClr val="C00000"/>
                </a:solidFill>
              </a:rPr>
              <a:t>Pre-natal</a:t>
            </a:r>
            <a:r>
              <a:rPr lang="en-US" dirty="0"/>
              <a:t/>
            </a:r>
            <a:br>
              <a:rPr lang="en-US" dirty="0"/>
            </a:br>
            <a:r>
              <a:rPr lang="en-US" dirty="0">
                <a:solidFill>
                  <a:srgbClr val="7030A0"/>
                </a:solidFill>
              </a:rPr>
              <a:t>Per- natal </a:t>
            </a:r>
            <a:r>
              <a:rPr lang="en-US" dirty="0"/>
              <a:t>or </a:t>
            </a:r>
            <a:endParaRPr lang="en-US" dirty="0" smtClean="0"/>
          </a:p>
          <a:p>
            <a:pPr marL="0" indent="0">
              <a:buNone/>
            </a:pPr>
            <a:r>
              <a:rPr lang="en-US" dirty="0">
                <a:solidFill>
                  <a:srgbClr val="0070C0"/>
                </a:solidFill>
              </a:rPr>
              <a:t> </a:t>
            </a:r>
            <a:r>
              <a:rPr lang="en-US" dirty="0" smtClean="0">
                <a:solidFill>
                  <a:srgbClr val="0070C0"/>
                </a:solidFill>
              </a:rPr>
              <a:t>   Post- </a:t>
            </a:r>
            <a:r>
              <a:rPr lang="en-US" dirty="0">
                <a:solidFill>
                  <a:srgbClr val="0070C0"/>
                </a:solidFill>
              </a:rPr>
              <a:t>natal</a:t>
            </a:r>
            <a:r>
              <a:rPr lang="en-US" dirty="0"/>
              <a:t>?</a:t>
            </a:r>
            <a:br>
              <a:rPr lang="en-US" dirty="0"/>
            </a:br>
            <a:endParaRPr lang="en-US" dirty="0" smtClean="0"/>
          </a:p>
        </p:txBody>
      </p:sp>
      <p:sp>
        <p:nvSpPr>
          <p:cNvPr id="2" name="Slide Number Placeholder 1"/>
          <p:cNvSpPr>
            <a:spLocks noGrp="1"/>
          </p:cNvSpPr>
          <p:nvPr>
            <p:ph type="sldNum" sz="quarter" idx="12"/>
          </p:nvPr>
        </p:nvSpPr>
        <p:spPr/>
        <p:txBody>
          <a:bodyPr/>
          <a:lstStyle/>
          <a:p>
            <a:fld id="{688C99F2-7761-4000-9DF7-95FCE4B03878}" type="slidenum">
              <a:rPr lang="en-US" smtClean="0"/>
              <a:pPr/>
              <a:t>11</a:t>
            </a:fld>
            <a:endParaRPr lang="en-US"/>
          </a:p>
        </p:txBody>
      </p:sp>
    </p:spTree>
    <p:extLst>
      <p:ext uri="{BB962C8B-B14F-4D97-AF65-F5344CB8AC3E}">
        <p14:creationId xmlns:p14="http://schemas.microsoft.com/office/powerpoint/2010/main" val="2038934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Some of the causes of disability are</a:t>
            </a:r>
            <a:endParaRPr lang="en-US" sz="4000" dirty="0">
              <a:solidFill>
                <a:srgbClr val="FF0000"/>
              </a:solidFill>
            </a:endParaRPr>
          </a:p>
        </p:txBody>
      </p:sp>
      <p:sp>
        <p:nvSpPr>
          <p:cNvPr id="3" name="Content Placeholder 2"/>
          <p:cNvSpPr>
            <a:spLocks noGrp="1"/>
          </p:cNvSpPr>
          <p:nvPr>
            <p:ph idx="1"/>
          </p:nvPr>
        </p:nvSpPr>
        <p:spPr/>
        <p:txBody>
          <a:bodyPr/>
          <a:lstStyle/>
          <a:p>
            <a:r>
              <a:rPr lang="en-US" dirty="0" smtClean="0"/>
              <a:t>Genetic Causes</a:t>
            </a:r>
          </a:p>
          <a:p>
            <a:r>
              <a:rPr lang="en-US" dirty="0"/>
              <a:t>Environmental / Life </a:t>
            </a:r>
            <a:r>
              <a:rPr lang="en-US" dirty="0" smtClean="0"/>
              <a:t>Events</a:t>
            </a:r>
          </a:p>
          <a:p>
            <a:r>
              <a:rPr lang="en-US" dirty="0"/>
              <a:t>Unknown </a:t>
            </a:r>
            <a:r>
              <a:rPr lang="en-US" dirty="0" smtClean="0"/>
              <a:t>Causes</a:t>
            </a:r>
            <a:r>
              <a:rPr lang="en-US" dirty="0"/>
              <a:t> </a:t>
            </a:r>
            <a:endParaRPr lang="en-US" dirty="0" smtClean="0"/>
          </a:p>
          <a:p>
            <a:r>
              <a:rPr lang="en-US" dirty="0" smtClean="0"/>
              <a:t>Inaccessible environments</a:t>
            </a:r>
          </a:p>
          <a:p>
            <a:pPr marL="0" indent="0">
              <a:buNone/>
            </a:pPr>
            <a:endParaRPr lang="en-US" dirty="0"/>
          </a:p>
        </p:txBody>
      </p:sp>
      <p:sp>
        <p:nvSpPr>
          <p:cNvPr id="4" name="Slide Number Placeholder 3"/>
          <p:cNvSpPr>
            <a:spLocks noGrp="1"/>
          </p:cNvSpPr>
          <p:nvPr>
            <p:ph type="sldNum" sz="quarter" idx="12"/>
          </p:nvPr>
        </p:nvSpPr>
        <p:spPr/>
        <p:txBody>
          <a:bodyPr/>
          <a:lstStyle/>
          <a:p>
            <a:fld id="{688C99F2-7761-4000-9DF7-95FCE4B03878}" type="slidenum">
              <a:rPr lang="en-US" smtClean="0"/>
              <a:pPr/>
              <a:t>12</a:t>
            </a:fld>
            <a:endParaRPr lang="en-US"/>
          </a:p>
        </p:txBody>
      </p:sp>
    </p:spTree>
    <p:extLst>
      <p:ext uri="{BB962C8B-B14F-4D97-AF65-F5344CB8AC3E}">
        <p14:creationId xmlns:p14="http://schemas.microsoft.com/office/powerpoint/2010/main" val="19212637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85800" y="0"/>
            <a:ext cx="7772400" cy="381000"/>
          </a:xfrm>
        </p:spPr>
        <p:txBody>
          <a:bodyPr>
            <a:normAutofit fontScale="90000"/>
          </a:bodyPr>
          <a:lstStyle/>
          <a:p>
            <a:endParaRPr lang="en-US" dirty="0" smtClean="0"/>
          </a:p>
        </p:txBody>
      </p:sp>
      <p:sp>
        <p:nvSpPr>
          <p:cNvPr id="15363" name="Content Placeholder 2"/>
          <p:cNvSpPr>
            <a:spLocks noGrp="1"/>
          </p:cNvSpPr>
          <p:nvPr>
            <p:ph idx="1"/>
          </p:nvPr>
        </p:nvSpPr>
        <p:spPr>
          <a:xfrm>
            <a:off x="685800" y="609600"/>
            <a:ext cx="8305800" cy="6096000"/>
          </a:xfrm>
        </p:spPr>
        <p:txBody>
          <a:bodyPr/>
          <a:lstStyle/>
          <a:p>
            <a:pPr marL="0" indent="0">
              <a:buNone/>
              <a:defRPr/>
            </a:pPr>
            <a:r>
              <a:rPr lang="en-US" sz="2800" dirty="0"/>
              <a:t>Disability can be caused by the following factors. </a:t>
            </a:r>
            <a:endParaRPr lang="en-US" sz="2800" dirty="0" smtClean="0"/>
          </a:p>
          <a:p>
            <a:pPr marL="0" indent="0">
              <a:buFontTx/>
              <a:buNone/>
              <a:defRPr/>
            </a:pPr>
            <a:r>
              <a:rPr lang="en-US" sz="2800" b="1" dirty="0" smtClean="0">
                <a:solidFill>
                  <a:srgbClr val="0000FF"/>
                </a:solidFill>
              </a:rPr>
              <a:t>Genetic </a:t>
            </a:r>
            <a:r>
              <a:rPr lang="en-US" sz="2800" b="1" dirty="0">
                <a:solidFill>
                  <a:srgbClr val="0000FF"/>
                </a:solidFill>
              </a:rPr>
              <a:t>Causes </a:t>
            </a:r>
            <a:endParaRPr lang="en-US" sz="2800" dirty="0">
              <a:solidFill>
                <a:srgbClr val="0000FF"/>
              </a:solidFill>
            </a:endParaRPr>
          </a:p>
          <a:p>
            <a:pPr>
              <a:defRPr/>
            </a:pPr>
            <a:r>
              <a:rPr lang="en-US" sz="2700" dirty="0"/>
              <a:t>Abnormalities in genes and genetic inheritance can cause intellectual disability in children. </a:t>
            </a:r>
            <a:endParaRPr lang="en-US" sz="2700" dirty="0" smtClean="0"/>
          </a:p>
          <a:p>
            <a:pPr>
              <a:defRPr/>
            </a:pPr>
            <a:r>
              <a:rPr lang="en-US" sz="2700" dirty="0" smtClean="0"/>
              <a:t>In </a:t>
            </a:r>
            <a:r>
              <a:rPr lang="en-US" sz="2700" dirty="0"/>
              <a:t>some countries, </a:t>
            </a:r>
            <a:r>
              <a:rPr lang="en-US" sz="2700" b="1" dirty="0">
                <a:solidFill>
                  <a:srgbClr val="0000FF"/>
                </a:solidFill>
              </a:rPr>
              <a:t>Down syndrome </a:t>
            </a:r>
            <a:r>
              <a:rPr lang="en-US" sz="2700" dirty="0"/>
              <a:t>is the most common genetic condition. </a:t>
            </a:r>
            <a:endParaRPr lang="en-US" sz="2700" dirty="0" smtClean="0"/>
          </a:p>
          <a:p>
            <a:pPr>
              <a:defRPr/>
            </a:pPr>
            <a:r>
              <a:rPr lang="en-US" sz="2700" b="1" dirty="0">
                <a:solidFill>
                  <a:srgbClr val="0000FF"/>
                </a:solidFill>
              </a:rPr>
              <a:t>Down's syndrome </a:t>
            </a:r>
            <a:r>
              <a:rPr lang="en-US" sz="2700" dirty="0"/>
              <a:t>is born with an extra chromosome, that affect both mental and physical. </a:t>
            </a:r>
          </a:p>
          <a:p>
            <a:pPr>
              <a:defRPr/>
            </a:pPr>
            <a:r>
              <a:rPr lang="en-US" sz="2700" dirty="0" smtClean="0"/>
              <a:t>Sometimes</a:t>
            </a:r>
            <a:r>
              <a:rPr lang="en-US" sz="2700" dirty="0"/>
              <a:t>, </a:t>
            </a:r>
            <a:r>
              <a:rPr lang="en-US" sz="2700" b="1" dirty="0">
                <a:solidFill>
                  <a:srgbClr val="0000FF"/>
                </a:solidFill>
              </a:rPr>
              <a:t>diseases, illnesses</a:t>
            </a:r>
            <a:r>
              <a:rPr lang="en-US" sz="2700" dirty="0"/>
              <a:t>, and </a:t>
            </a:r>
            <a:r>
              <a:rPr lang="en-US" sz="2700" b="1" dirty="0">
                <a:solidFill>
                  <a:srgbClr val="0000FF"/>
                </a:solidFill>
              </a:rPr>
              <a:t>over-exposure to x-rays</a:t>
            </a:r>
            <a:r>
              <a:rPr lang="en-US" sz="2700" dirty="0"/>
              <a:t> can cause a </a:t>
            </a:r>
            <a:r>
              <a:rPr lang="en-US" sz="2700" b="1" dirty="0"/>
              <a:t>genetic disorder. </a:t>
            </a:r>
            <a:endParaRPr lang="en-US" sz="2700" b="1" dirty="0" smtClean="0"/>
          </a:p>
          <a:p>
            <a:pPr>
              <a:defRPr/>
            </a:pPr>
            <a:endParaRPr lang="en-US" sz="2800" dirty="0" smtClean="0"/>
          </a:p>
        </p:txBody>
      </p:sp>
      <p:pic>
        <p:nvPicPr>
          <p:cNvPr id="2050" name="Picture 2" descr="PHOTO: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6600" y="5334000"/>
            <a:ext cx="2076734" cy="155755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88C99F2-7761-4000-9DF7-95FCE4B03878}" type="slidenum">
              <a:rPr lang="en-US" smtClean="0"/>
              <a:pPr/>
              <a:t>13</a:t>
            </a:fld>
            <a:endParaRPr lang="en-US"/>
          </a:p>
        </p:txBody>
      </p:sp>
    </p:spTree>
    <p:extLst>
      <p:ext uri="{BB962C8B-B14F-4D97-AF65-F5344CB8AC3E}">
        <p14:creationId xmlns:p14="http://schemas.microsoft.com/office/powerpoint/2010/main" val="3458150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685800" y="0"/>
            <a:ext cx="7772400" cy="609600"/>
          </a:xfrm>
        </p:spPr>
        <p:txBody>
          <a:bodyPr>
            <a:normAutofit fontScale="90000"/>
          </a:bodyPr>
          <a:lstStyle/>
          <a:p>
            <a:r>
              <a:rPr lang="en-US" b="1" dirty="0" smtClean="0"/>
              <a:t>Environmental </a:t>
            </a:r>
            <a:endParaRPr lang="en-US" dirty="0" smtClean="0"/>
          </a:p>
        </p:txBody>
      </p:sp>
      <p:sp>
        <p:nvSpPr>
          <p:cNvPr id="16387" name="Content Placeholder 2"/>
          <p:cNvSpPr>
            <a:spLocks noGrp="1"/>
          </p:cNvSpPr>
          <p:nvPr>
            <p:ph idx="1"/>
          </p:nvPr>
        </p:nvSpPr>
        <p:spPr>
          <a:xfrm>
            <a:off x="457200" y="762000"/>
            <a:ext cx="8534400" cy="5791200"/>
          </a:xfrm>
        </p:spPr>
        <p:txBody>
          <a:bodyPr/>
          <a:lstStyle/>
          <a:p>
            <a:r>
              <a:rPr lang="en-US" sz="3000" b="1" dirty="0" smtClean="0"/>
              <a:t>Poverty and malnutrition </a:t>
            </a:r>
            <a:r>
              <a:rPr lang="en-US" sz="3000" dirty="0" smtClean="0"/>
              <a:t>in pregnant mothers can cause a deficiency in vital minerals and result in </a:t>
            </a:r>
            <a:r>
              <a:rPr lang="en-US" sz="3000" b="1" dirty="0" smtClean="0"/>
              <a:t>deformation</a:t>
            </a:r>
            <a:r>
              <a:rPr lang="en-US" sz="3000" dirty="0" smtClean="0"/>
              <a:t> issues in the </a:t>
            </a:r>
            <a:r>
              <a:rPr lang="en-US" sz="3000" b="1" dirty="0" smtClean="0"/>
              <a:t>unborn child</a:t>
            </a:r>
            <a:r>
              <a:rPr lang="en-US" sz="3000" dirty="0" smtClean="0"/>
              <a:t>. </a:t>
            </a:r>
          </a:p>
          <a:p>
            <a:r>
              <a:rPr lang="en-US" sz="3000" dirty="0" smtClean="0"/>
              <a:t>After birth, </a:t>
            </a:r>
            <a:r>
              <a:rPr lang="en-US" sz="3000" b="1" dirty="0" smtClean="0"/>
              <a:t>poverty and malnutrition </a:t>
            </a:r>
            <a:r>
              <a:rPr lang="en-US" sz="3000" dirty="0" smtClean="0"/>
              <a:t>can also cause poor development of vital organs in the child, which can eventually lead to disability. </a:t>
            </a:r>
          </a:p>
          <a:p>
            <a:r>
              <a:rPr lang="en-US" sz="3000" dirty="0" smtClean="0"/>
              <a:t>The </a:t>
            </a:r>
            <a:r>
              <a:rPr lang="en-US" sz="3000" b="1" dirty="0" smtClean="0"/>
              <a:t>use of drugs, alcohol, tobacco, the exposure to certain toxic chemicals</a:t>
            </a:r>
            <a:r>
              <a:rPr lang="en-US" sz="3000" dirty="0" smtClean="0"/>
              <a:t> and </a:t>
            </a:r>
            <a:r>
              <a:rPr lang="en-US" sz="3000" b="1" dirty="0" smtClean="0"/>
              <a:t>illnesses</a:t>
            </a:r>
            <a:r>
              <a:rPr lang="en-US" sz="3000" dirty="0" smtClean="0"/>
              <a:t>, </a:t>
            </a:r>
            <a:r>
              <a:rPr lang="en-US" sz="3000" b="1" dirty="0" smtClean="0"/>
              <a:t>syphilis</a:t>
            </a:r>
            <a:r>
              <a:rPr lang="en-US" sz="3000" dirty="0" smtClean="0"/>
              <a:t> by a pregnant mother can cause </a:t>
            </a:r>
            <a:r>
              <a:rPr lang="en-US" sz="3000" b="1" dirty="0" smtClean="0"/>
              <a:t>intellectual disability</a:t>
            </a:r>
            <a:r>
              <a:rPr lang="en-US" sz="3000" dirty="0" smtClean="0"/>
              <a:t> to the child. </a:t>
            </a:r>
          </a:p>
        </p:txBody>
      </p:sp>
      <p:pic>
        <p:nvPicPr>
          <p:cNvPr id="5" name="Picture 4" descr="https://images.theconversation.com/files/172181/original/file-20170605-20586-sgg1qn.jpg?ixlib=rb-1.1.0&amp;q=45&amp;auto=format&amp;w=496&amp;fit=cl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8110" y="0"/>
            <a:ext cx="1255889" cy="83820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Image result for pregnant women + fetu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pregnant women + fetu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Image result for pregnant women + fetu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5612595"/>
            <a:ext cx="1566602" cy="11757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Poverty and malnutrition  + pregnant women + fetu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5031" y="5334000"/>
            <a:ext cx="1533578" cy="102331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Poverty and malnutrition  + pregnant women + fet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48608" y="5301343"/>
            <a:ext cx="1524253" cy="115846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Poverty and malnutrition  + pregnant women + fetu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43800" y="5385274"/>
            <a:ext cx="1761068" cy="99060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syphilis + fatu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5542907"/>
            <a:ext cx="1069975" cy="131509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88C99F2-7761-4000-9DF7-95FCE4B03878}" type="slidenum">
              <a:rPr lang="en-US" smtClean="0"/>
              <a:pPr/>
              <a:t>14</a:t>
            </a:fld>
            <a:endParaRPr lang="en-US"/>
          </a:p>
        </p:txBody>
      </p:sp>
    </p:spTree>
    <p:extLst>
      <p:ext uri="{BB962C8B-B14F-4D97-AF65-F5344CB8AC3E}">
        <p14:creationId xmlns:p14="http://schemas.microsoft.com/office/powerpoint/2010/main" val="35198774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5800" y="0"/>
            <a:ext cx="7772400" cy="609600"/>
          </a:xfrm>
        </p:spPr>
        <p:txBody>
          <a:bodyPr>
            <a:normAutofit fontScale="90000"/>
          </a:bodyPr>
          <a:lstStyle/>
          <a:p>
            <a:endParaRPr lang="en-US" smtClean="0"/>
          </a:p>
        </p:txBody>
      </p:sp>
      <p:sp>
        <p:nvSpPr>
          <p:cNvPr id="17411" name="Content Placeholder 2"/>
          <p:cNvSpPr>
            <a:spLocks noGrp="1"/>
          </p:cNvSpPr>
          <p:nvPr>
            <p:ph idx="1"/>
          </p:nvPr>
        </p:nvSpPr>
        <p:spPr>
          <a:xfrm>
            <a:off x="685800" y="762000"/>
            <a:ext cx="8001000" cy="5181600"/>
          </a:xfrm>
        </p:spPr>
        <p:txBody>
          <a:bodyPr/>
          <a:lstStyle/>
          <a:p>
            <a:r>
              <a:rPr lang="en-US" dirty="0" smtClean="0">
                <a:solidFill>
                  <a:srgbClr val="0000FF"/>
                </a:solidFill>
              </a:rPr>
              <a:t>Toxic material</a:t>
            </a:r>
            <a:r>
              <a:rPr lang="en-US" dirty="0" smtClean="0"/>
              <a:t> such as </a:t>
            </a:r>
            <a:r>
              <a:rPr lang="en-US" dirty="0" smtClean="0">
                <a:solidFill>
                  <a:srgbClr val="0000FF"/>
                </a:solidFill>
              </a:rPr>
              <a:t>lead and mercury can damage the brain too</a:t>
            </a:r>
            <a:r>
              <a:rPr lang="en-US" dirty="0" smtClean="0"/>
              <a:t>. </a:t>
            </a:r>
          </a:p>
          <a:p>
            <a:r>
              <a:rPr lang="en-US" dirty="0" smtClean="0"/>
              <a:t>Unfortunate life events such as </a:t>
            </a:r>
            <a:r>
              <a:rPr lang="en-US" dirty="0" smtClean="0">
                <a:solidFill>
                  <a:srgbClr val="0000FF"/>
                </a:solidFill>
              </a:rPr>
              <a:t>drowning/</a:t>
            </a:r>
            <a:r>
              <a:rPr lang="en-US" dirty="0">
                <a:solidFill>
                  <a:srgbClr val="0000FF"/>
                </a:solidFill>
              </a:rPr>
              <a:t> sinking</a:t>
            </a:r>
            <a:r>
              <a:rPr lang="en-US" dirty="0" smtClean="0"/>
              <a:t>, </a:t>
            </a:r>
            <a:r>
              <a:rPr lang="en-US" b="1" dirty="0" smtClean="0">
                <a:solidFill>
                  <a:srgbClr val="0000FF"/>
                </a:solidFill>
              </a:rPr>
              <a:t>automobile accidents, falls </a:t>
            </a:r>
            <a:r>
              <a:rPr lang="en-US" dirty="0" smtClean="0"/>
              <a:t>and so on can result in people </a:t>
            </a:r>
          </a:p>
          <a:p>
            <a:pPr lvl="1"/>
            <a:r>
              <a:rPr lang="en-US" b="1" dirty="0" smtClean="0">
                <a:solidFill>
                  <a:srgbClr val="0000FF"/>
                </a:solidFill>
              </a:rPr>
              <a:t>losing their sight, hearing, limbs and other vital parts of their body and cause disability.</a:t>
            </a:r>
            <a:r>
              <a:rPr lang="en-US" dirty="0" smtClean="0"/>
              <a:t> </a:t>
            </a:r>
          </a:p>
          <a:p>
            <a:endParaRPr lang="en-US"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0408" y="4693693"/>
            <a:ext cx="1553592"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46009"/>
            <a:ext cx="2972432" cy="2111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Image result for pregnant women + drinking alcohol + smok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00" y="4675163"/>
            <a:ext cx="2438400" cy="179316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88C99F2-7761-4000-9DF7-95FCE4B03878}" type="slidenum">
              <a:rPr lang="en-US" smtClean="0"/>
              <a:pPr/>
              <a:t>15</a:t>
            </a:fld>
            <a:endParaRPr lang="en-US"/>
          </a:p>
        </p:txBody>
      </p:sp>
    </p:spTree>
    <p:extLst>
      <p:ext uri="{BB962C8B-B14F-4D97-AF65-F5344CB8AC3E}">
        <p14:creationId xmlns:p14="http://schemas.microsoft.com/office/powerpoint/2010/main" val="31871149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685800" y="0"/>
            <a:ext cx="7772400" cy="609600"/>
          </a:xfrm>
        </p:spPr>
        <p:txBody>
          <a:bodyPr>
            <a:normAutofit fontScale="90000"/>
          </a:bodyPr>
          <a:lstStyle/>
          <a:p>
            <a:endParaRPr lang="en-US" smtClean="0"/>
          </a:p>
        </p:txBody>
      </p:sp>
      <p:sp>
        <p:nvSpPr>
          <p:cNvPr id="18435" name="Content Placeholder 2"/>
          <p:cNvSpPr>
            <a:spLocks noGrp="1"/>
          </p:cNvSpPr>
          <p:nvPr>
            <p:ph idx="1"/>
          </p:nvPr>
        </p:nvSpPr>
        <p:spPr>
          <a:xfrm>
            <a:off x="685800" y="762000"/>
            <a:ext cx="8001000" cy="5181600"/>
          </a:xfrm>
        </p:spPr>
        <p:txBody>
          <a:bodyPr/>
          <a:lstStyle/>
          <a:p>
            <a:pPr marL="0" indent="0">
              <a:buNone/>
            </a:pPr>
            <a:r>
              <a:rPr lang="en-US" b="1" dirty="0" smtClean="0"/>
              <a:t>Unknown Causes </a:t>
            </a:r>
          </a:p>
          <a:p>
            <a:r>
              <a:rPr lang="en-US" dirty="0" smtClean="0"/>
              <a:t>The human body is a phenomenal thing. </a:t>
            </a:r>
          </a:p>
          <a:p>
            <a:r>
              <a:rPr lang="en-US" dirty="0" smtClean="0">
                <a:solidFill>
                  <a:srgbClr val="0000FF"/>
                </a:solidFill>
              </a:rPr>
              <a:t>Scientists have still not figured </a:t>
            </a:r>
            <a:r>
              <a:rPr lang="en-US" dirty="0" smtClean="0"/>
              <a:t>out what and how some things in the body, cells, brain, and genes come about. </a:t>
            </a:r>
          </a:p>
          <a:p>
            <a:r>
              <a:rPr lang="en-US" dirty="0" smtClean="0"/>
              <a:t>Humans have still </a:t>
            </a:r>
            <a:r>
              <a:rPr lang="en-US" dirty="0" smtClean="0">
                <a:solidFill>
                  <a:srgbClr val="0000FF"/>
                </a:solidFill>
              </a:rPr>
              <a:t>not found all the answers </a:t>
            </a:r>
            <a:r>
              <a:rPr lang="en-US" dirty="0" smtClean="0"/>
              <a:t>to all the defects in the human body </a:t>
            </a:r>
          </a:p>
        </p:txBody>
      </p:sp>
      <p:pic>
        <p:nvPicPr>
          <p:cNvPr id="1028" name="Picture 4" descr="https://images.theconversation.com/files/172181/original/file-20170605-20586-sgg1qn.jpg?ixlib=rb-1.1.0&amp;q=45&amp;auto=format&amp;w=496&amp;fit=cl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9" y="5029200"/>
            <a:ext cx="2980266" cy="18288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88C99F2-7761-4000-9DF7-95FCE4B03878}" type="slidenum">
              <a:rPr lang="en-US" smtClean="0"/>
              <a:pPr/>
              <a:t>16</a:t>
            </a:fld>
            <a:endParaRPr lang="en-US"/>
          </a:p>
        </p:txBody>
      </p:sp>
    </p:spTree>
    <p:extLst>
      <p:ext uri="{BB962C8B-B14F-4D97-AF65-F5344CB8AC3E}">
        <p14:creationId xmlns:p14="http://schemas.microsoft.com/office/powerpoint/2010/main" val="39532205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685800" y="0"/>
            <a:ext cx="7772400" cy="609600"/>
          </a:xfrm>
        </p:spPr>
        <p:txBody>
          <a:bodyPr>
            <a:normAutofit fontScale="90000"/>
          </a:bodyPr>
          <a:lstStyle/>
          <a:p>
            <a:r>
              <a:rPr lang="en-US" b="1" dirty="0" smtClean="0"/>
              <a:t>Inaccessible environments</a:t>
            </a:r>
            <a:endParaRPr lang="en-US" dirty="0" smtClean="0"/>
          </a:p>
        </p:txBody>
      </p:sp>
      <p:sp>
        <p:nvSpPr>
          <p:cNvPr id="19459" name="Content Placeholder 2"/>
          <p:cNvSpPr>
            <a:spLocks noGrp="1"/>
          </p:cNvSpPr>
          <p:nvPr>
            <p:ph idx="1"/>
          </p:nvPr>
        </p:nvSpPr>
        <p:spPr>
          <a:xfrm>
            <a:off x="685800" y="762000"/>
            <a:ext cx="8153400" cy="5867400"/>
          </a:xfrm>
        </p:spPr>
        <p:txBody>
          <a:bodyPr/>
          <a:lstStyle/>
          <a:p>
            <a:r>
              <a:rPr lang="en-US" sz="2400" dirty="0" smtClean="0"/>
              <a:t>When society develops infrastructure such as </a:t>
            </a:r>
            <a:r>
              <a:rPr lang="en-US" sz="2400" dirty="0" smtClean="0">
                <a:solidFill>
                  <a:srgbClr val="0000FF"/>
                </a:solidFill>
              </a:rPr>
              <a:t>houses, roads, parks and other public places should consider people with impairment</a:t>
            </a:r>
            <a:r>
              <a:rPr lang="en-US" sz="2400" dirty="0" smtClean="0"/>
              <a:t>, </a:t>
            </a:r>
          </a:p>
          <a:p>
            <a:r>
              <a:rPr lang="en-US" sz="2400" dirty="0" smtClean="0"/>
              <a:t>For example, if a school is built with a ramp in addition to stairs, it makes it easy for people with wheelchairs to move about freely. </a:t>
            </a:r>
          </a:p>
          <a:p>
            <a:r>
              <a:rPr lang="en-US" sz="2400" dirty="0" smtClean="0"/>
              <a:t>Lack of education, support services, health and opportunities for people with impairment can cause additional disability to people with disabilities and even people with no disability.</a:t>
            </a:r>
            <a:r>
              <a:rPr lang="en-US" dirty="0" smtClean="0"/>
              <a:t> </a:t>
            </a:r>
          </a:p>
        </p:txBody>
      </p:sp>
      <p:pic>
        <p:nvPicPr>
          <p:cNvPr id="4" name="Picture 2" descr="wheelchairs on school bu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5600" y="5614917"/>
            <a:ext cx="2438400" cy="121919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1" y="5041181"/>
            <a:ext cx="3886200" cy="1816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688C99F2-7761-4000-9DF7-95FCE4B03878}" type="slidenum">
              <a:rPr lang="en-US" smtClean="0"/>
              <a:pPr/>
              <a:t>17</a:t>
            </a:fld>
            <a:endParaRPr lang="en-US"/>
          </a:p>
        </p:txBody>
      </p:sp>
    </p:spTree>
    <p:extLst>
      <p:ext uri="{BB962C8B-B14F-4D97-AF65-F5344CB8AC3E}">
        <p14:creationId xmlns:p14="http://schemas.microsoft.com/office/powerpoint/2010/main" val="13608485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685800" y="0"/>
            <a:ext cx="7772400" cy="609600"/>
          </a:xfrm>
        </p:spPr>
        <p:txBody>
          <a:bodyPr>
            <a:normAutofit fontScale="90000"/>
          </a:bodyPr>
          <a:lstStyle/>
          <a:p>
            <a:r>
              <a:rPr lang="en-US" b="1" dirty="0" smtClean="0"/>
              <a:t>Some type of disabilities</a:t>
            </a:r>
            <a:endParaRPr lang="en-US" dirty="0" smtClean="0"/>
          </a:p>
        </p:txBody>
      </p:sp>
      <p:sp>
        <p:nvSpPr>
          <p:cNvPr id="20483" name="Content Placeholder 2"/>
          <p:cNvSpPr>
            <a:spLocks noGrp="1"/>
          </p:cNvSpPr>
          <p:nvPr>
            <p:ph idx="1"/>
          </p:nvPr>
        </p:nvSpPr>
        <p:spPr>
          <a:xfrm>
            <a:off x="685800" y="762000"/>
            <a:ext cx="8001000" cy="5181600"/>
          </a:xfrm>
        </p:spPr>
        <p:txBody>
          <a:bodyPr/>
          <a:lstStyle/>
          <a:p>
            <a:pPr>
              <a:defRPr/>
            </a:pPr>
            <a:r>
              <a:rPr lang="en-US" sz="2800" dirty="0" smtClean="0"/>
              <a:t>Some </a:t>
            </a:r>
            <a:r>
              <a:rPr lang="en-US" sz="2800" dirty="0"/>
              <a:t>nine major disabilities are listed and briefly discussed </a:t>
            </a:r>
            <a:r>
              <a:rPr lang="en-US" sz="2800" dirty="0" smtClean="0"/>
              <a:t>as follows </a:t>
            </a:r>
            <a:endParaRPr lang="en-US" sz="2800" dirty="0"/>
          </a:p>
          <a:p>
            <a:pPr marL="0" indent="0">
              <a:buFontTx/>
              <a:buNone/>
              <a:defRPr/>
            </a:pPr>
            <a:r>
              <a:rPr lang="en-US" sz="2800" b="1" dirty="0"/>
              <a:t>1</a:t>
            </a:r>
            <a:r>
              <a:rPr lang="en-US" sz="2800" b="1" dirty="0" smtClean="0"/>
              <a:t>. Visual </a:t>
            </a:r>
            <a:r>
              <a:rPr lang="en-US" sz="2800" b="1" dirty="0"/>
              <a:t>impairment </a:t>
            </a:r>
            <a:endParaRPr lang="en-US" sz="2800" dirty="0"/>
          </a:p>
          <a:p>
            <a:pPr>
              <a:defRPr/>
            </a:pPr>
            <a:r>
              <a:rPr lang="en-US" sz="2800" dirty="0"/>
              <a:t>Visual impairment in general designates two sub- classifications. These are blindness and low vision. </a:t>
            </a:r>
          </a:p>
          <a:p>
            <a:pPr lvl="1">
              <a:defRPr/>
            </a:pPr>
            <a:r>
              <a:rPr lang="en-US" sz="2400" b="1" dirty="0" smtClean="0"/>
              <a:t>Blindness</a:t>
            </a:r>
            <a:r>
              <a:rPr lang="en-US" sz="2400" b="1" dirty="0"/>
              <a:t>, </a:t>
            </a:r>
            <a:r>
              <a:rPr lang="en-US" sz="2400" dirty="0"/>
              <a:t>total or partial inability to see because of disease or disorder of the eye, optic nerve, or brain. The term blindness typically refers to vision loss that is not correctable with eyeglasses or contact lenses. </a:t>
            </a:r>
            <a:endParaRPr lang="en-US" dirty="0" smtClean="0"/>
          </a:p>
        </p:txBody>
      </p:sp>
      <p:pic>
        <p:nvPicPr>
          <p:cNvPr id="3074" name="Picture 2" descr="Blindness is a physical sensory impairment disabi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9568" y="5470600"/>
            <a:ext cx="1031534" cy="142265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88C99F2-7761-4000-9DF7-95FCE4B03878}" type="slidenum">
              <a:rPr lang="en-US" smtClean="0"/>
              <a:pPr/>
              <a:t>18</a:t>
            </a:fld>
            <a:endParaRPr lang="en-US"/>
          </a:p>
        </p:txBody>
      </p:sp>
    </p:spTree>
    <p:extLst>
      <p:ext uri="{BB962C8B-B14F-4D97-AF65-F5344CB8AC3E}">
        <p14:creationId xmlns:p14="http://schemas.microsoft.com/office/powerpoint/2010/main" val="7789538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8305800" cy="4800600"/>
          </a:xfrm>
        </p:spPr>
        <p:txBody>
          <a:bodyPr>
            <a:normAutofit/>
          </a:bodyPr>
          <a:lstStyle/>
          <a:p>
            <a:r>
              <a:rPr lang="en-US" dirty="0" smtClean="0"/>
              <a:t>Partial </a:t>
            </a:r>
            <a:r>
              <a:rPr lang="en-US" i="1" dirty="0"/>
              <a:t>blindness</a:t>
            </a:r>
            <a:r>
              <a:rPr lang="en-US" dirty="0"/>
              <a:t> means </a:t>
            </a:r>
            <a:r>
              <a:rPr lang="en-US" dirty="0" smtClean="0"/>
              <a:t>a person who  </a:t>
            </a:r>
            <a:r>
              <a:rPr lang="en-US" dirty="0"/>
              <a:t>have very limited vision. </a:t>
            </a:r>
            <a:endParaRPr lang="en-US" dirty="0" smtClean="0"/>
          </a:p>
          <a:p>
            <a:r>
              <a:rPr lang="en-US" dirty="0" smtClean="0"/>
              <a:t>Complete </a:t>
            </a:r>
            <a:r>
              <a:rPr lang="en-US" i="1" dirty="0"/>
              <a:t>blindness</a:t>
            </a:r>
            <a:r>
              <a:rPr lang="en-US" dirty="0"/>
              <a:t> means </a:t>
            </a:r>
            <a:r>
              <a:rPr lang="en-US" dirty="0" smtClean="0"/>
              <a:t>a person who </a:t>
            </a:r>
            <a:r>
              <a:rPr lang="en-US" dirty="0"/>
              <a:t>cannot see anything and DO NOT see light. </a:t>
            </a:r>
            <a:endParaRPr lang="en-US" dirty="0" smtClean="0"/>
          </a:p>
          <a:p>
            <a:r>
              <a:rPr lang="en-US" dirty="0"/>
              <a:t>The term low vision is used for moderately impaired vision. </a:t>
            </a:r>
          </a:p>
          <a:p>
            <a:r>
              <a:rPr lang="en-US" dirty="0"/>
              <a:t>People with </a:t>
            </a:r>
            <a:r>
              <a:rPr lang="en-US" b="1" dirty="0">
                <a:solidFill>
                  <a:srgbClr val="0000FF"/>
                </a:solidFill>
              </a:rPr>
              <a:t>low vision </a:t>
            </a:r>
            <a:r>
              <a:rPr lang="en-US" dirty="0"/>
              <a:t>may have a visual impairment that affects only central </a:t>
            </a:r>
            <a:r>
              <a:rPr lang="en-US" dirty="0" smtClean="0"/>
              <a:t>vision. </a:t>
            </a:r>
            <a:endParaRPr lang="en-US" dirty="0"/>
          </a:p>
        </p:txBody>
      </p:sp>
      <p:sp>
        <p:nvSpPr>
          <p:cNvPr id="4" name="Slide Number Placeholder 3"/>
          <p:cNvSpPr>
            <a:spLocks noGrp="1"/>
          </p:cNvSpPr>
          <p:nvPr>
            <p:ph type="sldNum" sz="quarter" idx="12"/>
          </p:nvPr>
        </p:nvSpPr>
        <p:spPr/>
        <p:txBody>
          <a:bodyPr/>
          <a:lstStyle/>
          <a:p>
            <a:fld id="{688C99F2-7761-4000-9DF7-95FCE4B03878}" type="slidenum">
              <a:rPr lang="en-US" smtClean="0"/>
              <a:pPr/>
              <a:t>19</a:t>
            </a:fld>
            <a:endParaRPr lang="en-US"/>
          </a:p>
        </p:txBody>
      </p:sp>
    </p:spTree>
    <p:extLst>
      <p:ext uri="{BB962C8B-B14F-4D97-AF65-F5344CB8AC3E}">
        <p14:creationId xmlns:p14="http://schemas.microsoft.com/office/powerpoint/2010/main" val="4141786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0600" y="2590800"/>
            <a:ext cx="7696200" cy="3200400"/>
          </a:xfrm>
        </p:spPr>
        <p:txBody>
          <a:bodyPr>
            <a:noAutofit/>
          </a:bodyPr>
          <a:lstStyle/>
          <a:p>
            <a:r>
              <a:rPr lang="en-US" b="1" dirty="0">
                <a:solidFill>
                  <a:srgbClr val="0000FF"/>
                </a:solidFill>
              </a:rPr>
              <a:t>Chapter 1:  Understanding Disabilities and Vulnerabilities</a:t>
            </a:r>
            <a:r>
              <a:rPr lang="en-US" sz="2800" b="1" dirty="0" smtClean="0">
                <a:solidFill>
                  <a:srgbClr val="0000FF"/>
                </a:solidFill>
              </a:rPr>
              <a:t> </a:t>
            </a:r>
            <a:endParaRPr lang="en-US" sz="2800" b="1" dirty="0">
              <a:solidFill>
                <a:srgbClr val="0000FF"/>
              </a:solidFill>
            </a:endParaRPr>
          </a:p>
        </p:txBody>
      </p:sp>
      <p:sp>
        <p:nvSpPr>
          <p:cNvPr id="4" name="Slide Number Placeholder 3"/>
          <p:cNvSpPr>
            <a:spLocks noGrp="1"/>
          </p:cNvSpPr>
          <p:nvPr>
            <p:ph type="sldNum" sz="quarter" idx="12"/>
          </p:nvPr>
        </p:nvSpPr>
        <p:spPr/>
        <p:txBody>
          <a:bodyPr/>
          <a:lstStyle/>
          <a:p>
            <a:fld id="{688C99F2-7761-4000-9DF7-95FCE4B03878}" type="slidenum">
              <a:rPr lang="en-US" smtClean="0"/>
              <a:pPr/>
              <a:t>2</a:t>
            </a:fld>
            <a:endParaRPr lang="en-US" dirty="0"/>
          </a:p>
        </p:txBody>
      </p:sp>
    </p:spTree>
    <p:extLst>
      <p:ext uri="{BB962C8B-B14F-4D97-AF65-F5344CB8AC3E}">
        <p14:creationId xmlns:p14="http://schemas.microsoft.com/office/powerpoint/2010/main" val="2858825328"/>
      </p:ext>
    </p:extLst>
  </p:cSld>
  <p:clrMapOvr>
    <a:masterClrMapping/>
  </p:clrMapOvr>
  <p:transition>
    <p:plus/>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845"/>
            <a:ext cx="8229600" cy="501555"/>
          </a:xfrm>
        </p:spPr>
        <p:txBody>
          <a:bodyPr>
            <a:normAutofit fontScale="90000"/>
          </a:bodyPr>
          <a:lstStyle/>
          <a:p>
            <a:endParaRPr lang="en-US" dirty="0"/>
          </a:p>
        </p:txBody>
      </p:sp>
      <p:sp>
        <p:nvSpPr>
          <p:cNvPr id="3" name="Content Placeholder 2"/>
          <p:cNvSpPr>
            <a:spLocks noGrp="1"/>
          </p:cNvSpPr>
          <p:nvPr>
            <p:ph idx="1"/>
          </p:nvPr>
        </p:nvSpPr>
        <p:spPr>
          <a:xfrm>
            <a:off x="457200" y="685800"/>
            <a:ext cx="8229600" cy="5440363"/>
          </a:xfrm>
        </p:spPr>
        <p:txBody>
          <a:bodyPr/>
          <a:lstStyle/>
          <a:p>
            <a:r>
              <a:rPr lang="en-US" sz="2400" smtClean="0"/>
              <a:t>Braille </a:t>
            </a:r>
            <a:r>
              <a:rPr lang="en-US" sz="2400" dirty="0"/>
              <a:t>and its associates such as Braillewriter, slate and stylus are essential tactile aids for educational tasks of persons with visual impairments. </a:t>
            </a:r>
          </a:p>
          <a:p>
            <a:r>
              <a:rPr lang="en-US" sz="2400" b="1" dirty="0"/>
              <a:t>A Braille</a:t>
            </a:r>
            <a:r>
              <a:rPr lang="en-US" sz="2400" dirty="0"/>
              <a:t> is a compact and portable machine that uses keys and when pressed down embosses special paper with the Braille code.</a:t>
            </a:r>
          </a:p>
          <a:p>
            <a:r>
              <a:rPr lang="en-US" sz="2400" b="1" dirty="0"/>
              <a:t>Braillewriter</a:t>
            </a:r>
            <a:r>
              <a:rPr lang="en-US" sz="2400" dirty="0"/>
              <a:t> is a six- key machine manually operated and types Braille </a:t>
            </a:r>
          </a:p>
          <a:p>
            <a:r>
              <a:rPr lang="en-US" sz="2400" b="1" dirty="0"/>
              <a:t>Slate and stylus</a:t>
            </a:r>
            <a:r>
              <a:rPr lang="en-US" sz="2400" dirty="0"/>
              <a:t>: the slate is a metal frame with openings of the size of the Braille dots; the stylus is a pointed object used to emboss the dots. </a:t>
            </a:r>
          </a:p>
          <a:p>
            <a:r>
              <a:rPr lang="en-US" sz="2400" b="1" dirty="0" err="1"/>
              <a:t>Optacon</a:t>
            </a:r>
            <a:r>
              <a:rPr lang="en-US" sz="2400" dirty="0"/>
              <a:t> is an instrument that scans printed material and converts it to tactually readable print format. </a:t>
            </a:r>
          </a:p>
        </p:txBody>
      </p:sp>
      <p:sp>
        <p:nvSpPr>
          <p:cNvPr id="4" name="AutoShape 2" descr="Image result for Braillewri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Image result for Braillewrit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0800" y="5797953"/>
            <a:ext cx="1884528" cy="10600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Braillewri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6976" y="5765790"/>
            <a:ext cx="2057400" cy="10922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Slate and styl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5748015"/>
            <a:ext cx="2362200" cy="112776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optacon for the bli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5748015"/>
            <a:ext cx="1752600" cy="103767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688C99F2-7761-4000-9DF7-95FCE4B03878}" type="slidenum">
              <a:rPr lang="en-US" smtClean="0"/>
              <a:pPr/>
              <a:t>20</a:t>
            </a:fld>
            <a:endParaRPr lang="en-US"/>
          </a:p>
        </p:txBody>
      </p:sp>
    </p:spTree>
    <p:extLst>
      <p:ext uri="{BB962C8B-B14F-4D97-AF65-F5344CB8AC3E}">
        <p14:creationId xmlns:p14="http://schemas.microsoft.com/office/powerpoint/2010/main" val="23066463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685800" y="0"/>
            <a:ext cx="7772400" cy="609600"/>
          </a:xfrm>
        </p:spPr>
        <p:txBody>
          <a:bodyPr>
            <a:normAutofit fontScale="90000"/>
          </a:bodyPr>
          <a:lstStyle/>
          <a:p>
            <a:r>
              <a:rPr lang="en-US" sz="3600" b="1" smtClean="0"/>
              <a:t>2. Hearing Impairment </a:t>
            </a:r>
            <a:endParaRPr lang="en-US" smtClean="0"/>
          </a:p>
        </p:txBody>
      </p:sp>
      <p:sp>
        <p:nvSpPr>
          <p:cNvPr id="24579" name="Content Placeholder 2"/>
          <p:cNvSpPr>
            <a:spLocks noGrp="1"/>
          </p:cNvSpPr>
          <p:nvPr>
            <p:ph idx="1"/>
          </p:nvPr>
        </p:nvSpPr>
        <p:spPr>
          <a:xfrm>
            <a:off x="685800" y="762000"/>
            <a:ext cx="8229600" cy="5715000"/>
          </a:xfrm>
        </p:spPr>
        <p:txBody>
          <a:bodyPr/>
          <a:lstStyle/>
          <a:p>
            <a:r>
              <a:rPr lang="en-US" sz="2800" dirty="0" smtClean="0"/>
              <a:t>Different people define the term hearing impairment differently. </a:t>
            </a:r>
          </a:p>
          <a:p>
            <a:r>
              <a:rPr lang="en-US" sz="2800" dirty="0" err="1" smtClean="0"/>
              <a:t>Pasonella</a:t>
            </a:r>
            <a:r>
              <a:rPr lang="en-US" sz="2800" dirty="0" smtClean="0"/>
              <a:t> and Carat from legal point of view, define hearing impairment as </a:t>
            </a:r>
          </a:p>
          <a:p>
            <a:pPr lvl="1"/>
            <a:r>
              <a:rPr lang="en-US" sz="2400" dirty="0" smtClean="0"/>
              <a:t>a generic term indicating a continuum of </a:t>
            </a:r>
            <a:r>
              <a:rPr lang="en-US" sz="2400" b="1" dirty="0" smtClean="0">
                <a:solidFill>
                  <a:srgbClr val="0000FF"/>
                </a:solidFill>
              </a:rPr>
              <a:t>hearing loss </a:t>
            </a:r>
            <a:r>
              <a:rPr lang="en-US" sz="2400" dirty="0" smtClean="0"/>
              <a:t>from </a:t>
            </a:r>
            <a:r>
              <a:rPr lang="en-US" sz="2400" b="1" dirty="0" smtClean="0">
                <a:solidFill>
                  <a:srgbClr val="0000FF"/>
                </a:solidFill>
              </a:rPr>
              <a:t>mild to profound</a:t>
            </a:r>
            <a:r>
              <a:rPr lang="en-US" sz="2400" dirty="0" smtClean="0"/>
              <a:t>, which includes the sub-classifications of the hard of </a:t>
            </a:r>
            <a:r>
              <a:rPr lang="en-US" sz="2400" b="1" dirty="0" smtClean="0">
                <a:solidFill>
                  <a:srgbClr val="0000FF"/>
                </a:solidFill>
              </a:rPr>
              <a:t>hearing and deaf</a:t>
            </a:r>
            <a:r>
              <a:rPr lang="en-US" sz="2400" dirty="0" smtClean="0"/>
              <a:t>. </a:t>
            </a:r>
          </a:p>
          <a:p>
            <a:endParaRPr lang="en-US" dirty="0" smtClean="0"/>
          </a:p>
        </p:txBody>
      </p:sp>
      <p:sp>
        <p:nvSpPr>
          <p:cNvPr id="2" name="AutoShape 2" descr="Image result for hearing impaired"/>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hearing impaired"/>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4841401"/>
            <a:ext cx="270510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descr="Successful People with Disabilit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499" y="5230899"/>
            <a:ext cx="2857501" cy="160972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88C99F2-7761-4000-9DF7-95FCE4B03878}" type="slidenum">
              <a:rPr lang="en-US" smtClean="0"/>
              <a:pPr/>
              <a:t>21</a:t>
            </a:fld>
            <a:endParaRPr lang="en-US"/>
          </a:p>
        </p:txBody>
      </p:sp>
    </p:spTree>
    <p:extLst>
      <p:ext uri="{BB962C8B-B14F-4D97-AF65-F5344CB8AC3E}">
        <p14:creationId xmlns:p14="http://schemas.microsoft.com/office/powerpoint/2010/main" val="19213624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685800" y="0"/>
            <a:ext cx="7772400" cy="609600"/>
          </a:xfrm>
        </p:spPr>
        <p:txBody>
          <a:bodyPr>
            <a:normAutofit fontScale="90000"/>
          </a:bodyPr>
          <a:lstStyle/>
          <a:p>
            <a:endParaRPr lang="en-US" smtClean="0"/>
          </a:p>
        </p:txBody>
      </p:sp>
      <p:sp>
        <p:nvSpPr>
          <p:cNvPr id="25603" name="Content Placeholder 2"/>
          <p:cNvSpPr>
            <a:spLocks noGrp="1"/>
          </p:cNvSpPr>
          <p:nvPr>
            <p:ph idx="1"/>
          </p:nvPr>
        </p:nvSpPr>
        <p:spPr>
          <a:xfrm>
            <a:off x="381000" y="762000"/>
            <a:ext cx="8610600" cy="5562600"/>
          </a:xfrm>
        </p:spPr>
        <p:txBody>
          <a:bodyPr/>
          <a:lstStyle/>
          <a:p>
            <a:r>
              <a:rPr lang="en-US" sz="2800" b="1" dirty="0" smtClean="0"/>
              <a:t>Hard of Hearing: </a:t>
            </a:r>
            <a:r>
              <a:rPr lang="en-US" sz="2800" dirty="0" smtClean="0"/>
              <a:t>"A hearing impairment, whether permanent of fluctuating, which adversely affects a child's educational performance but which is not included under the definition of 'deaf'." Whelan, R. J. (1988). </a:t>
            </a:r>
          </a:p>
          <a:p>
            <a:r>
              <a:rPr lang="en-US" sz="2800" dirty="0" smtClean="0"/>
              <a:t>This term can also be used to describe persons with enough (usually with hearing aids) as a primary modality of acquisition of language and in communication with others. </a:t>
            </a:r>
          </a:p>
          <a:p>
            <a:endParaRPr lang="en-US" dirty="0" smtClean="0"/>
          </a:p>
        </p:txBody>
      </p:sp>
      <p:sp>
        <p:nvSpPr>
          <p:cNvPr id="2" name="AutoShape 2" descr="Image result for hearing impaired"/>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5250832"/>
            <a:ext cx="2187222"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5313314"/>
            <a:ext cx="1742262"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0504" y="4610206"/>
            <a:ext cx="1651896" cy="2171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688C99F2-7761-4000-9DF7-95FCE4B03878}" type="slidenum">
              <a:rPr lang="en-US" smtClean="0"/>
              <a:pPr/>
              <a:t>22</a:t>
            </a:fld>
            <a:endParaRPr lang="en-US"/>
          </a:p>
        </p:txBody>
      </p:sp>
    </p:spTree>
    <p:extLst>
      <p:ext uri="{BB962C8B-B14F-4D97-AF65-F5344CB8AC3E}">
        <p14:creationId xmlns:p14="http://schemas.microsoft.com/office/powerpoint/2010/main" val="10023466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685800" y="0"/>
            <a:ext cx="7772400" cy="609600"/>
          </a:xfrm>
        </p:spPr>
        <p:txBody>
          <a:bodyPr>
            <a:normAutofit fontScale="90000"/>
          </a:bodyPr>
          <a:lstStyle/>
          <a:p>
            <a:endParaRPr lang="en-US" smtClean="0"/>
          </a:p>
        </p:txBody>
      </p:sp>
      <p:sp>
        <p:nvSpPr>
          <p:cNvPr id="26627" name="Content Placeholder 2"/>
          <p:cNvSpPr>
            <a:spLocks noGrp="1"/>
          </p:cNvSpPr>
          <p:nvPr>
            <p:ph idx="1"/>
          </p:nvPr>
        </p:nvSpPr>
        <p:spPr>
          <a:xfrm>
            <a:off x="685800" y="762000"/>
            <a:ext cx="8229600" cy="5486400"/>
          </a:xfrm>
        </p:spPr>
        <p:txBody>
          <a:bodyPr/>
          <a:lstStyle/>
          <a:p>
            <a:r>
              <a:rPr lang="en-US" b="1" dirty="0" smtClean="0"/>
              <a:t>Deaf: </a:t>
            </a:r>
            <a:r>
              <a:rPr lang="en-US" dirty="0" smtClean="0"/>
              <a:t>Those who have difficulty understanding speech, even with hearing aids but can successfully communicate in sign language. </a:t>
            </a:r>
          </a:p>
          <a:p>
            <a:endParaRPr lang="en-US"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281684"/>
            <a:ext cx="1910852" cy="144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4025" y="4897556"/>
            <a:ext cx="3609975"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688C99F2-7761-4000-9DF7-95FCE4B03878}" type="slidenum">
              <a:rPr lang="en-US" smtClean="0"/>
              <a:pPr/>
              <a:t>23</a:t>
            </a:fld>
            <a:endParaRPr lang="en-US"/>
          </a:p>
        </p:txBody>
      </p:sp>
    </p:spTree>
    <p:extLst>
      <p:ext uri="{BB962C8B-B14F-4D97-AF65-F5344CB8AC3E}">
        <p14:creationId xmlns:p14="http://schemas.microsoft.com/office/powerpoint/2010/main" val="20310485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060"/>
            <a:ext cx="8229600" cy="550460"/>
          </a:xfrm>
        </p:spPr>
        <p:txBody>
          <a:bodyPr>
            <a:normAutofit fontScale="90000"/>
          </a:bodyPr>
          <a:lstStyle/>
          <a:p>
            <a:endParaRPr lang="en-US" dirty="0"/>
          </a:p>
        </p:txBody>
      </p:sp>
      <p:sp>
        <p:nvSpPr>
          <p:cNvPr id="3" name="Content Placeholder 2"/>
          <p:cNvSpPr>
            <a:spLocks noGrp="1"/>
          </p:cNvSpPr>
          <p:nvPr>
            <p:ph idx="1"/>
          </p:nvPr>
        </p:nvSpPr>
        <p:spPr>
          <a:xfrm>
            <a:off x="457200" y="609600"/>
            <a:ext cx="8229600" cy="5516563"/>
          </a:xfrm>
        </p:spPr>
        <p:txBody>
          <a:bodyPr/>
          <a:lstStyle/>
          <a:p>
            <a:pPr marL="0" indent="0">
              <a:buNone/>
            </a:pPr>
            <a:r>
              <a:rPr lang="en-US" dirty="0" smtClean="0"/>
              <a:t>The effective </a:t>
            </a:r>
            <a:r>
              <a:rPr lang="en-US" dirty="0"/>
              <a:t>teaching of hearing impaired students </a:t>
            </a:r>
          </a:p>
          <a:p>
            <a:pPr lvl="0"/>
            <a:r>
              <a:rPr lang="en-US" sz="2800" dirty="0"/>
              <a:t>Providing  language instruction </a:t>
            </a:r>
          </a:p>
          <a:p>
            <a:pPr lvl="0"/>
            <a:r>
              <a:rPr lang="en-US" sz="2800" dirty="0"/>
              <a:t>Teaching small groups of hearing impaired students who function on different levels.</a:t>
            </a:r>
          </a:p>
          <a:p>
            <a:pPr lvl="0"/>
            <a:r>
              <a:rPr lang="en-US" sz="2800" dirty="0"/>
              <a:t>Developing and adopting instructional materials and enhancing positive self concept.</a:t>
            </a:r>
          </a:p>
          <a:p>
            <a:r>
              <a:rPr lang="en-US" sz="2800" dirty="0"/>
              <a:t>Present lecture information in a visual format (e.g., chalkboard, overheads, PowerPoint slides, handouts, etc</a:t>
            </a:r>
            <a:r>
              <a:rPr lang="en-US" sz="2800" dirty="0" smtClean="0"/>
              <a:t>.).</a:t>
            </a:r>
          </a:p>
          <a:p>
            <a:r>
              <a:rPr lang="en-US" sz="2800" dirty="0"/>
              <a:t>Provide </a:t>
            </a:r>
            <a:r>
              <a:rPr lang="en-US" sz="2800" dirty="0" smtClean="0"/>
              <a:t>hand-outs </a:t>
            </a:r>
            <a:r>
              <a:rPr lang="en-US" sz="2800" dirty="0"/>
              <a:t>in advance</a:t>
            </a:r>
          </a:p>
        </p:txBody>
      </p:sp>
      <p:sp>
        <p:nvSpPr>
          <p:cNvPr id="4" name="Slide Number Placeholder 3"/>
          <p:cNvSpPr>
            <a:spLocks noGrp="1"/>
          </p:cNvSpPr>
          <p:nvPr>
            <p:ph type="sldNum" sz="quarter" idx="12"/>
          </p:nvPr>
        </p:nvSpPr>
        <p:spPr/>
        <p:txBody>
          <a:bodyPr/>
          <a:lstStyle/>
          <a:p>
            <a:fld id="{688C99F2-7761-4000-9DF7-95FCE4B03878}" type="slidenum">
              <a:rPr lang="en-US" smtClean="0"/>
              <a:pPr/>
              <a:t>24</a:t>
            </a:fld>
            <a:endParaRPr lang="en-US"/>
          </a:p>
        </p:txBody>
      </p:sp>
    </p:spTree>
    <p:extLst>
      <p:ext uri="{BB962C8B-B14F-4D97-AF65-F5344CB8AC3E}">
        <p14:creationId xmlns:p14="http://schemas.microsoft.com/office/powerpoint/2010/main" val="21681349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609600" y="0"/>
            <a:ext cx="7924800" cy="1143000"/>
          </a:xfrm>
        </p:spPr>
        <p:txBody>
          <a:bodyPr/>
          <a:lstStyle/>
          <a:p>
            <a:r>
              <a:rPr lang="en-US" b="1" dirty="0" smtClean="0"/>
              <a:t>3. Specific learning disability</a:t>
            </a:r>
            <a:endParaRPr lang="en-US" dirty="0" smtClean="0"/>
          </a:p>
        </p:txBody>
      </p:sp>
      <p:sp>
        <p:nvSpPr>
          <p:cNvPr id="28675" name="Content Placeholder 2"/>
          <p:cNvSpPr>
            <a:spLocks noGrp="1"/>
          </p:cNvSpPr>
          <p:nvPr>
            <p:ph idx="1"/>
          </p:nvPr>
        </p:nvSpPr>
        <p:spPr>
          <a:xfrm>
            <a:off x="685800" y="1371600"/>
            <a:ext cx="8001000" cy="4572000"/>
          </a:xfrm>
        </p:spPr>
        <p:txBody>
          <a:bodyPr/>
          <a:lstStyle/>
          <a:p>
            <a:r>
              <a:rPr lang="en-US" sz="2800" b="1" dirty="0" smtClean="0"/>
              <a:t>Specific Learning Disability </a:t>
            </a:r>
            <a:r>
              <a:rPr lang="en-US" sz="2800" dirty="0" smtClean="0"/>
              <a:t>means a disorder in one or more of the basic psychological processes involved in understanding or in using language, </a:t>
            </a:r>
          </a:p>
          <a:p>
            <a:pPr lvl="1"/>
            <a:r>
              <a:rPr lang="en-US" dirty="0" smtClean="0"/>
              <a:t>spoken or written, </a:t>
            </a:r>
          </a:p>
          <a:p>
            <a:r>
              <a:rPr lang="en-US" sz="2800" dirty="0" smtClean="0"/>
              <a:t>that may manifest itself in the imperfect ability to </a:t>
            </a:r>
          </a:p>
          <a:p>
            <a:pPr lvl="1"/>
            <a:r>
              <a:rPr lang="en-US" dirty="0" smtClean="0"/>
              <a:t>listen, think, speak, read, write, spell, or to do mathematical calculations. </a:t>
            </a:r>
          </a:p>
        </p:txBody>
      </p:sp>
      <p:pic>
        <p:nvPicPr>
          <p:cNvPr id="6146" name="Picture 2" descr="Image result for famous disabled people in the wor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1234" y="5105400"/>
            <a:ext cx="2826882" cy="17526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88C99F2-7761-4000-9DF7-95FCE4B03878}" type="slidenum">
              <a:rPr lang="en-US" smtClean="0"/>
              <a:pPr/>
              <a:t>25</a:t>
            </a:fld>
            <a:endParaRPr lang="en-US"/>
          </a:p>
        </p:txBody>
      </p:sp>
    </p:spTree>
    <p:extLst>
      <p:ext uri="{BB962C8B-B14F-4D97-AF65-F5344CB8AC3E}">
        <p14:creationId xmlns:p14="http://schemas.microsoft.com/office/powerpoint/2010/main" val="13837481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685800" y="0"/>
            <a:ext cx="7772400" cy="609600"/>
          </a:xfrm>
        </p:spPr>
        <p:txBody>
          <a:bodyPr>
            <a:normAutofit fontScale="90000"/>
          </a:bodyPr>
          <a:lstStyle/>
          <a:p>
            <a:endParaRPr lang="en-US" smtClean="0"/>
          </a:p>
        </p:txBody>
      </p:sp>
      <p:sp>
        <p:nvSpPr>
          <p:cNvPr id="29699" name="Content Placeholder 2"/>
          <p:cNvSpPr>
            <a:spLocks noGrp="1"/>
          </p:cNvSpPr>
          <p:nvPr>
            <p:ph idx="1"/>
          </p:nvPr>
        </p:nvSpPr>
        <p:spPr>
          <a:xfrm>
            <a:off x="685800" y="762000"/>
            <a:ext cx="8305800" cy="5715000"/>
          </a:xfrm>
        </p:spPr>
        <p:txBody>
          <a:bodyPr/>
          <a:lstStyle/>
          <a:p>
            <a:r>
              <a:rPr lang="en-US" dirty="0" smtClean="0"/>
              <a:t>Generally </a:t>
            </a:r>
            <a:r>
              <a:rPr lang="en-US" dirty="0"/>
              <a:t>speaking, people with learning disabilities are of </a:t>
            </a:r>
            <a:r>
              <a:rPr lang="en-US" b="1" dirty="0">
                <a:solidFill>
                  <a:srgbClr val="0000FF"/>
                </a:solidFill>
              </a:rPr>
              <a:t>average or above average intelligence. </a:t>
            </a:r>
          </a:p>
          <a:p>
            <a:r>
              <a:rPr lang="en-US" dirty="0" smtClean="0"/>
              <a:t>There often appears to be a gap between the individual’s potential and actual achievement.</a:t>
            </a:r>
          </a:p>
          <a:p>
            <a:r>
              <a:rPr lang="en-US" sz="2800" dirty="0"/>
              <a:t>This is why learning disabilities are referred to as </a:t>
            </a:r>
            <a:r>
              <a:rPr lang="en-US" sz="2800" b="1" dirty="0"/>
              <a:t>hidden disabilities</a:t>
            </a:r>
            <a:r>
              <a:rPr lang="en-US" sz="2800" dirty="0"/>
              <a:t>: </a:t>
            </a:r>
          </a:p>
          <a:p>
            <a:pPr lvl="1"/>
            <a:r>
              <a:rPr lang="en-US" sz="2400" dirty="0"/>
              <a:t>the person looks perfectly “normal” and seems to be a very bright and intelligent person, </a:t>
            </a:r>
          </a:p>
          <a:p>
            <a:pPr lvl="1"/>
            <a:r>
              <a:rPr lang="en-US" sz="2400" dirty="0"/>
              <a:t>yet may be unable to demonstrate the skill level expected from someone of a similar age. </a:t>
            </a:r>
          </a:p>
          <a:p>
            <a:endParaRPr lang="en-US" dirty="0" smtClean="0"/>
          </a:p>
        </p:txBody>
      </p:sp>
      <p:sp>
        <p:nvSpPr>
          <p:cNvPr id="2" name="Slide Number Placeholder 1"/>
          <p:cNvSpPr>
            <a:spLocks noGrp="1"/>
          </p:cNvSpPr>
          <p:nvPr>
            <p:ph type="sldNum" sz="quarter" idx="12"/>
          </p:nvPr>
        </p:nvSpPr>
        <p:spPr/>
        <p:txBody>
          <a:bodyPr/>
          <a:lstStyle/>
          <a:p>
            <a:fld id="{688C99F2-7761-4000-9DF7-95FCE4B03878}" type="slidenum">
              <a:rPr lang="en-US" smtClean="0"/>
              <a:pPr/>
              <a:t>26</a:t>
            </a:fld>
            <a:endParaRPr lang="en-US"/>
          </a:p>
        </p:txBody>
      </p:sp>
    </p:spTree>
    <p:extLst>
      <p:ext uri="{BB962C8B-B14F-4D97-AF65-F5344CB8AC3E}">
        <p14:creationId xmlns:p14="http://schemas.microsoft.com/office/powerpoint/2010/main" val="22151207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685800" y="0"/>
            <a:ext cx="7772400" cy="609600"/>
          </a:xfrm>
        </p:spPr>
        <p:txBody>
          <a:bodyPr>
            <a:normAutofit fontScale="90000"/>
          </a:bodyPr>
          <a:lstStyle/>
          <a:p>
            <a:endParaRPr lang="en-US" smtClean="0"/>
          </a:p>
        </p:txBody>
      </p:sp>
      <p:sp>
        <p:nvSpPr>
          <p:cNvPr id="30723" name="Content Placeholder 2"/>
          <p:cNvSpPr>
            <a:spLocks noGrp="1"/>
          </p:cNvSpPr>
          <p:nvPr>
            <p:ph idx="1"/>
          </p:nvPr>
        </p:nvSpPr>
        <p:spPr>
          <a:xfrm>
            <a:off x="685800" y="762000"/>
            <a:ext cx="8229600" cy="5943600"/>
          </a:xfrm>
        </p:spPr>
        <p:txBody>
          <a:bodyPr/>
          <a:lstStyle/>
          <a:p>
            <a:r>
              <a:rPr lang="en-US" sz="2800" dirty="0" smtClean="0"/>
              <a:t>A learning disability cannot be cured or fixed; it is a lifelong challenge. </a:t>
            </a:r>
          </a:p>
          <a:p>
            <a:r>
              <a:rPr lang="en-US" sz="2800" dirty="0" smtClean="0"/>
              <a:t>However, with appropriate support and intervention, </a:t>
            </a:r>
            <a:r>
              <a:rPr lang="en-US" sz="2800" b="1" dirty="0" smtClean="0">
                <a:solidFill>
                  <a:srgbClr val="0000FF"/>
                </a:solidFill>
              </a:rPr>
              <a:t>people with learning disabilities </a:t>
            </a:r>
            <a:r>
              <a:rPr lang="en-US" sz="2800" dirty="0" smtClean="0"/>
              <a:t>can </a:t>
            </a:r>
            <a:r>
              <a:rPr lang="en-US" sz="2800" b="1" dirty="0" smtClean="0">
                <a:solidFill>
                  <a:srgbClr val="0000FF"/>
                </a:solidFill>
              </a:rPr>
              <a:t>achieve success in school, at work, in relationships, and in the community</a:t>
            </a:r>
            <a:r>
              <a:rPr lang="en-US" sz="2400" dirty="0" smtClean="0"/>
              <a:t>. </a:t>
            </a:r>
          </a:p>
        </p:txBody>
      </p:sp>
      <p:sp>
        <p:nvSpPr>
          <p:cNvPr id="2" name="Slide Number Placeholder 1"/>
          <p:cNvSpPr>
            <a:spLocks noGrp="1"/>
          </p:cNvSpPr>
          <p:nvPr>
            <p:ph type="sldNum" sz="quarter" idx="12"/>
          </p:nvPr>
        </p:nvSpPr>
        <p:spPr/>
        <p:txBody>
          <a:bodyPr/>
          <a:lstStyle/>
          <a:p>
            <a:fld id="{688C99F2-7761-4000-9DF7-95FCE4B03878}" type="slidenum">
              <a:rPr lang="en-US" smtClean="0"/>
              <a:pPr/>
              <a:t>27</a:t>
            </a:fld>
            <a:endParaRPr lang="en-US"/>
          </a:p>
        </p:txBody>
      </p:sp>
    </p:spTree>
    <p:extLst>
      <p:ext uri="{BB962C8B-B14F-4D97-AF65-F5344CB8AC3E}">
        <p14:creationId xmlns:p14="http://schemas.microsoft.com/office/powerpoint/2010/main" val="28425953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762000" y="0"/>
            <a:ext cx="8229600" cy="609600"/>
          </a:xfrm>
        </p:spPr>
        <p:txBody>
          <a:bodyPr/>
          <a:lstStyle/>
          <a:p>
            <a:r>
              <a:rPr lang="en-US" sz="3200" b="1" dirty="0" smtClean="0"/>
              <a:t>Types of Specific Learning Disabilities </a:t>
            </a:r>
            <a:endParaRPr lang="en-US" sz="3600" dirty="0" smtClean="0"/>
          </a:p>
        </p:txBody>
      </p:sp>
      <p:sp>
        <p:nvSpPr>
          <p:cNvPr id="32771" name="Content Placeholder 2"/>
          <p:cNvSpPr>
            <a:spLocks noGrp="1"/>
          </p:cNvSpPr>
          <p:nvPr>
            <p:ph idx="1"/>
          </p:nvPr>
        </p:nvSpPr>
        <p:spPr>
          <a:xfrm>
            <a:off x="685800" y="762000"/>
            <a:ext cx="8229600" cy="5791200"/>
          </a:xfrm>
        </p:spPr>
        <p:txBody>
          <a:bodyPr>
            <a:normAutofit/>
          </a:bodyPr>
          <a:lstStyle/>
          <a:p>
            <a:pPr marL="0" indent="0">
              <a:buFontTx/>
              <a:buNone/>
              <a:defRPr/>
            </a:pPr>
            <a:r>
              <a:rPr lang="en-US" b="1" dirty="0" smtClean="0"/>
              <a:t>Auditory </a:t>
            </a:r>
            <a:r>
              <a:rPr lang="en-US" b="1" dirty="0"/>
              <a:t>Processing Disorder (APD) </a:t>
            </a:r>
            <a:endParaRPr lang="en-US" dirty="0"/>
          </a:p>
          <a:p>
            <a:pPr>
              <a:defRPr/>
            </a:pPr>
            <a:r>
              <a:rPr lang="en-US" dirty="0"/>
              <a:t>Also known as Central Auditory Processing Disorder </a:t>
            </a:r>
            <a:endParaRPr lang="en-US" dirty="0" smtClean="0"/>
          </a:p>
          <a:p>
            <a:pPr>
              <a:defRPr/>
            </a:pPr>
            <a:r>
              <a:rPr lang="en-US" dirty="0" smtClean="0"/>
              <a:t>Individuals </a:t>
            </a:r>
            <a:r>
              <a:rPr lang="en-US" dirty="0"/>
              <a:t>with APD do not recognize subtle differences between sounds in words, even when the sounds are loud and clear enough to be heard. </a:t>
            </a:r>
            <a:endParaRPr lang="en-US" dirty="0" smtClean="0"/>
          </a:p>
          <a:p>
            <a:pPr>
              <a:defRPr/>
            </a:pPr>
            <a:r>
              <a:rPr lang="en-US" dirty="0" smtClean="0"/>
              <a:t>They </a:t>
            </a:r>
            <a:r>
              <a:rPr lang="en-US" dirty="0"/>
              <a:t>can also find it difficult to </a:t>
            </a:r>
            <a:endParaRPr lang="en-US" dirty="0" smtClean="0"/>
          </a:p>
          <a:p>
            <a:pPr lvl="1">
              <a:defRPr/>
            </a:pPr>
            <a:r>
              <a:rPr lang="en-US" dirty="0" smtClean="0"/>
              <a:t>tell </a:t>
            </a:r>
            <a:r>
              <a:rPr lang="en-US" dirty="0"/>
              <a:t>where sounds are coming from, </a:t>
            </a:r>
            <a:endParaRPr lang="en-US" dirty="0" smtClean="0"/>
          </a:p>
          <a:p>
            <a:pPr lvl="1">
              <a:defRPr/>
            </a:pPr>
            <a:r>
              <a:rPr lang="en-US" dirty="0" smtClean="0"/>
              <a:t>make </a:t>
            </a:r>
            <a:r>
              <a:rPr lang="en-US" dirty="0"/>
              <a:t>sense of the order of sounds, </a:t>
            </a:r>
            <a:endParaRPr lang="en-US" dirty="0" smtClean="0"/>
          </a:p>
          <a:p>
            <a:pPr>
              <a:defRPr/>
            </a:pPr>
            <a:endParaRPr lang="en-US" dirty="0" smtClean="0"/>
          </a:p>
        </p:txBody>
      </p:sp>
      <p:sp>
        <p:nvSpPr>
          <p:cNvPr id="2" name="Slide Number Placeholder 1"/>
          <p:cNvSpPr>
            <a:spLocks noGrp="1"/>
          </p:cNvSpPr>
          <p:nvPr>
            <p:ph type="sldNum" sz="quarter" idx="12"/>
          </p:nvPr>
        </p:nvSpPr>
        <p:spPr/>
        <p:txBody>
          <a:bodyPr/>
          <a:lstStyle/>
          <a:p>
            <a:fld id="{688C99F2-7761-4000-9DF7-95FCE4B03878}" type="slidenum">
              <a:rPr lang="en-US" smtClean="0"/>
              <a:pPr/>
              <a:t>28</a:t>
            </a:fld>
            <a:endParaRPr lang="en-US"/>
          </a:p>
        </p:txBody>
      </p:sp>
    </p:spTree>
    <p:extLst>
      <p:ext uri="{BB962C8B-B14F-4D97-AF65-F5344CB8AC3E}">
        <p14:creationId xmlns:p14="http://schemas.microsoft.com/office/powerpoint/2010/main" val="9210271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685800" y="0"/>
            <a:ext cx="7772400" cy="609600"/>
          </a:xfrm>
        </p:spPr>
        <p:txBody>
          <a:bodyPr>
            <a:normAutofit fontScale="90000"/>
          </a:bodyPr>
          <a:lstStyle/>
          <a:p>
            <a:r>
              <a:rPr lang="en-US" b="1" dirty="0"/>
              <a:t>A. Dyscalculia</a:t>
            </a:r>
            <a:endParaRPr lang="en-US" dirty="0" smtClean="0"/>
          </a:p>
        </p:txBody>
      </p:sp>
      <p:sp>
        <p:nvSpPr>
          <p:cNvPr id="33795" name="Content Placeholder 2"/>
          <p:cNvSpPr>
            <a:spLocks noGrp="1"/>
          </p:cNvSpPr>
          <p:nvPr>
            <p:ph idx="1"/>
          </p:nvPr>
        </p:nvSpPr>
        <p:spPr>
          <a:xfrm>
            <a:off x="685800" y="762000"/>
            <a:ext cx="8001000" cy="6096000"/>
          </a:xfrm>
        </p:spPr>
        <p:txBody>
          <a:bodyPr/>
          <a:lstStyle/>
          <a:p>
            <a:pPr>
              <a:defRPr/>
            </a:pPr>
            <a:r>
              <a:rPr lang="en-US" sz="2800" dirty="0" smtClean="0"/>
              <a:t>Dyscalculia </a:t>
            </a:r>
            <a:r>
              <a:rPr lang="en-US" sz="2800" dirty="0"/>
              <a:t>is </a:t>
            </a:r>
            <a:r>
              <a:rPr lang="en-US" sz="2800" b="1" dirty="0"/>
              <a:t>a </a:t>
            </a:r>
            <a:r>
              <a:rPr lang="en-US" sz="2800" dirty="0"/>
              <a:t>specific learning disability that affects a person‘s ability to understand numbers and learn math. </a:t>
            </a:r>
            <a:endParaRPr lang="en-US" sz="2800" dirty="0" smtClean="0"/>
          </a:p>
          <a:p>
            <a:pPr lvl="1">
              <a:defRPr/>
            </a:pPr>
            <a:r>
              <a:rPr lang="en-US" sz="2400" dirty="0"/>
              <a:t>impaired ability to understand and perform mathematics</a:t>
            </a:r>
          </a:p>
          <a:p>
            <a:pPr>
              <a:defRPr/>
            </a:pPr>
            <a:r>
              <a:rPr lang="en-US" sz="2800" dirty="0" smtClean="0"/>
              <a:t>Dyscalculia means inability to calculate</a:t>
            </a:r>
          </a:p>
        </p:txBody>
      </p:sp>
      <p:pic>
        <p:nvPicPr>
          <p:cNvPr id="10242" name="Picture 2" descr="Image result for Dyscalculia">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4038600"/>
            <a:ext cx="2324100" cy="1595882"/>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33800"/>
            <a:ext cx="2001873" cy="1697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descr="Young femaile student having difficulty with math problem on chalkboard displaying symptoms of Dyscalcul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4267200"/>
            <a:ext cx="1981200" cy="19812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88C99F2-7761-4000-9DF7-95FCE4B03878}" type="slidenum">
              <a:rPr lang="en-US" smtClean="0"/>
              <a:pPr/>
              <a:t>29</a:t>
            </a:fld>
            <a:endParaRPr lang="en-US"/>
          </a:p>
        </p:txBody>
      </p:sp>
    </p:spTree>
    <p:extLst>
      <p:ext uri="{BB962C8B-B14F-4D97-AF65-F5344CB8AC3E}">
        <p14:creationId xmlns:p14="http://schemas.microsoft.com/office/powerpoint/2010/main" val="23036183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6172200"/>
          </a:xfrm>
        </p:spPr>
        <p:txBody>
          <a:bodyPr/>
          <a:lstStyle/>
          <a:p>
            <a:pPr marL="514350" indent="-514350" eaLnBrk="1" hangingPunct="1">
              <a:buFont typeface="Arial" charset="0"/>
              <a:buNone/>
              <a:defRPr/>
            </a:pPr>
            <a:endParaRPr lang="en-US" sz="100" b="1" dirty="0" smtClean="0"/>
          </a:p>
          <a:p>
            <a:pPr marL="514350" indent="-514350" eaLnBrk="1" hangingPunct="1">
              <a:buFont typeface="Arial" charset="0"/>
              <a:buNone/>
              <a:defRPr/>
            </a:pPr>
            <a:r>
              <a:rPr lang="en-US" b="1" dirty="0" smtClean="0"/>
              <a:t>1.1. Definitions of basic Terms and concepts</a:t>
            </a:r>
          </a:p>
          <a:p>
            <a:pPr marL="514350" indent="-514350" algn="just" eaLnBrk="1" hangingPunct="1">
              <a:buFont typeface="Wingdings" pitchFamily="2" charset="2"/>
              <a:buChar char="q"/>
              <a:defRPr/>
            </a:pPr>
            <a:r>
              <a:rPr lang="en-US" sz="2800" b="1" dirty="0" smtClean="0">
                <a:solidFill>
                  <a:srgbClr val="FF0000"/>
                </a:solidFill>
              </a:rPr>
              <a:t>Impairment </a:t>
            </a:r>
          </a:p>
          <a:p>
            <a:pPr algn="just" eaLnBrk="1" hangingPunct="1">
              <a:buFont typeface="Wingdings" pitchFamily="2" charset="2"/>
              <a:buChar char="Ø"/>
              <a:defRPr/>
            </a:pPr>
            <a:r>
              <a:rPr lang="en-US" sz="2800" dirty="0" smtClean="0"/>
              <a:t> Any </a:t>
            </a:r>
            <a:r>
              <a:rPr lang="en-US" sz="2800" dirty="0" smtClean="0">
                <a:solidFill>
                  <a:srgbClr val="FF0000"/>
                </a:solidFill>
              </a:rPr>
              <a:t>loss</a:t>
            </a:r>
            <a:r>
              <a:rPr lang="en-US" sz="2800" dirty="0" smtClean="0"/>
              <a:t> or </a:t>
            </a:r>
            <a:r>
              <a:rPr lang="en-US" sz="2800" dirty="0" smtClean="0">
                <a:solidFill>
                  <a:srgbClr val="FF0000"/>
                </a:solidFill>
              </a:rPr>
              <a:t>abnormality</a:t>
            </a:r>
            <a:r>
              <a:rPr lang="en-US" sz="2800" dirty="0" smtClean="0"/>
              <a:t> of psychological, physiological, or anatomical structure or function.  </a:t>
            </a:r>
          </a:p>
          <a:p>
            <a:pPr marL="514350" indent="-514350" algn="just" eaLnBrk="1" hangingPunct="1">
              <a:buFont typeface="Arial" charset="0"/>
              <a:buNone/>
              <a:defRPr/>
            </a:pPr>
            <a:r>
              <a:rPr lang="en-US" sz="2800" dirty="0" smtClean="0"/>
              <a:t>          (e.g., a missing limb)</a:t>
            </a:r>
          </a:p>
          <a:p>
            <a:pPr marL="514350" indent="-514350" algn="just" eaLnBrk="1" hangingPunct="1">
              <a:buFont typeface="Arial" charset="0"/>
              <a:buNone/>
              <a:defRPr/>
            </a:pPr>
            <a:endParaRPr lang="en-US" sz="1200" dirty="0" smtClean="0"/>
          </a:p>
          <a:p>
            <a:pPr marL="514350" indent="-514350" algn="just" eaLnBrk="1" hangingPunct="1">
              <a:buFont typeface="Wingdings" pitchFamily="2" charset="2"/>
              <a:buChar char="Ø"/>
              <a:defRPr/>
            </a:pPr>
            <a:r>
              <a:rPr lang="en-US" sz="3000" dirty="0" smtClean="0"/>
              <a:t>Impairments are problems in </a:t>
            </a:r>
            <a:r>
              <a:rPr lang="en-US" sz="3000" dirty="0" smtClean="0">
                <a:solidFill>
                  <a:srgbClr val="FF0000"/>
                </a:solidFill>
              </a:rPr>
              <a:t>body</a:t>
            </a:r>
            <a:r>
              <a:rPr lang="en-US" sz="3000" dirty="0" smtClean="0"/>
              <a:t> </a:t>
            </a:r>
            <a:r>
              <a:rPr lang="en-US" sz="3000" dirty="0" smtClean="0">
                <a:solidFill>
                  <a:srgbClr val="FF0000"/>
                </a:solidFill>
              </a:rPr>
              <a:t>function </a:t>
            </a:r>
            <a:r>
              <a:rPr lang="en-US" sz="3000" dirty="0" smtClean="0"/>
              <a:t>or</a:t>
            </a:r>
            <a:r>
              <a:rPr lang="en-US" sz="3000" dirty="0" smtClean="0">
                <a:solidFill>
                  <a:srgbClr val="FF0000"/>
                </a:solidFill>
              </a:rPr>
              <a:t> structure </a:t>
            </a:r>
            <a:r>
              <a:rPr lang="en-US" sz="3000" dirty="0" smtClean="0"/>
              <a:t>as a significant </a:t>
            </a:r>
            <a:r>
              <a:rPr lang="en-US" sz="3000" dirty="0" smtClean="0">
                <a:solidFill>
                  <a:srgbClr val="FF0000"/>
                </a:solidFill>
              </a:rPr>
              <a:t>deviation</a:t>
            </a:r>
            <a:r>
              <a:rPr lang="en-US" sz="3000" dirty="0" smtClean="0"/>
              <a:t> or </a:t>
            </a:r>
            <a:r>
              <a:rPr lang="en-US" sz="3000" dirty="0" smtClean="0">
                <a:solidFill>
                  <a:srgbClr val="FF0000"/>
                </a:solidFill>
              </a:rPr>
              <a:t>loss</a:t>
            </a:r>
            <a:r>
              <a:rPr lang="en-US" sz="2800" dirty="0" smtClean="0"/>
              <a:t>.</a:t>
            </a:r>
          </a:p>
          <a:p>
            <a:pPr marL="914400" lvl="1" indent="-514350" algn="just" eaLnBrk="1" hangingPunct="1">
              <a:buFont typeface="Wingdings" pitchFamily="2" charset="2"/>
              <a:buChar char="§"/>
              <a:defRPr/>
            </a:pPr>
            <a:r>
              <a:rPr lang="en-GB" sz="2400" dirty="0" smtClean="0"/>
              <a:t>Body functions are the physiological functions of body systems (including psychological functions)</a:t>
            </a:r>
            <a:endParaRPr lang="en-US" sz="2400" dirty="0" smtClean="0"/>
          </a:p>
          <a:p>
            <a:pPr marL="514350" indent="-514350" algn="just" eaLnBrk="1" hangingPunct="1">
              <a:buFont typeface="Wingdings" pitchFamily="2" charset="2"/>
              <a:buChar char="Ø"/>
              <a:defRPr/>
            </a:pPr>
            <a:endParaRPr lang="en-US" sz="1100" dirty="0" smtClean="0"/>
          </a:p>
          <a:p>
            <a:pPr marL="514350" indent="-514350" algn="just" eaLnBrk="1" hangingPunct="1">
              <a:buFont typeface="Wingdings" pitchFamily="2" charset="2"/>
              <a:buChar char="Ø"/>
              <a:defRPr/>
            </a:pPr>
            <a:r>
              <a:rPr lang="en-US" sz="3000" dirty="0" smtClean="0">
                <a:latin typeface="Times New Roman" pitchFamily="18" charset="0"/>
                <a:cs typeface="Times New Roman" pitchFamily="18" charset="0"/>
              </a:rPr>
              <a:t>Impairments represent a </a:t>
            </a:r>
            <a:r>
              <a:rPr lang="en-US" sz="3000" dirty="0" smtClean="0">
                <a:solidFill>
                  <a:srgbClr val="FF0000"/>
                </a:solidFill>
                <a:latin typeface="Times New Roman" pitchFamily="18" charset="0"/>
                <a:cs typeface="Times New Roman" pitchFamily="18" charset="0"/>
              </a:rPr>
              <a:t>deviation</a:t>
            </a:r>
            <a:r>
              <a:rPr lang="en-US" sz="3000" dirty="0" smtClean="0">
                <a:latin typeface="Times New Roman" pitchFamily="18" charset="0"/>
                <a:cs typeface="Times New Roman" pitchFamily="18" charset="0"/>
              </a:rPr>
              <a:t> from certain generally accepted </a:t>
            </a:r>
            <a:r>
              <a:rPr lang="en-US" sz="3000" dirty="0" smtClean="0">
                <a:solidFill>
                  <a:srgbClr val="FF0000"/>
                </a:solidFill>
                <a:latin typeface="Times New Roman" pitchFamily="18" charset="0"/>
                <a:cs typeface="Times New Roman" pitchFamily="18" charset="0"/>
              </a:rPr>
              <a:t>population standards. </a:t>
            </a:r>
          </a:p>
          <a:p>
            <a:pPr marL="514350" indent="-514350" eaLnBrk="1" hangingPunct="1">
              <a:buFont typeface="Arial" charset="0"/>
              <a:buNone/>
              <a:defRPr/>
            </a:pPr>
            <a:endParaRPr lang="en-US" dirty="0" smtClean="0"/>
          </a:p>
        </p:txBody>
      </p:sp>
      <p:sp>
        <p:nvSpPr>
          <p:cNvPr id="2" name="Slide Number Placeholder 1"/>
          <p:cNvSpPr>
            <a:spLocks noGrp="1"/>
          </p:cNvSpPr>
          <p:nvPr>
            <p:ph type="sldNum" sz="quarter" idx="12"/>
          </p:nvPr>
        </p:nvSpPr>
        <p:spPr/>
        <p:txBody>
          <a:bodyPr/>
          <a:lstStyle/>
          <a:p>
            <a:pPr>
              <a:defRPr/>
            </a:pPr>
            <a:fld id="{92E1A729-CCD3-40E1-A0CA-42F4840182DD}" type="slidenum">
              <a:rPr lang="en-US" smtClean="0"/>
              <a:pPr>
                <a:defRPr/>
              </a:pPr>
              <a:t>3</a:t>
            </a:fld>
            <a:endParaRPr lang="en-US" dirty="0"/>
          </a:p>
        </p:txBody>
      </p:sp>
    </p:spTree>
    <p:extLst>
      <p:ext uri="{BB962C8B-B14F-4D97-AF65-F5344CB8AC3E}">
        <p14:creationId xmlns:p14="http://schemas.microsoft.com/office/powerpoint/2010/main" val="18345476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 calcmode="lin" valueType="num">
                                      <p:cBhvr additive="base">
                                        <p:cTn id="4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685800" y="0"/>
            <a:ext cx="7772400" cy="609600"/>
          </a:xfrm>
        </p:spPr>
        <p:txBody>
          <a:bodyPr>
            <a:normAutofit fontScale="90000"/>
          </a:bodyPr>
          <a:lstStyle/>
          <a:p>
            <a:r>
              <a:rPr lang="en-US" b="1" dirty="0"/>
              <a:t>B. Dysgraphia</a:t>
            </a:r>
            <a:r>
              <a:rPr lang="en-US" dirty="0"/>
              <a:t> </a:t>
            </a:r>
            <a:endParaRPr lang="en-US" dirty="0" smtClean="0"/>
          </a:p>
        </p:txBody>
      </p:sp>
      <p:sp>
        <p:nvSpPr>
          <p:cNvPr id="34819" name="Content Placeholder 2"/>
          <p:cNvSpPr>
            <a:spLocks noGrp="1"/>
          </p:cNvSpPr>
          <p:nvPr>
            <p:ph idx="1"/>
          </p:nvPr>
        </p:nvSpPr>
        <p:spPr>
          <a:xfrm>
            <a:off x="685800" y="762000"/>
            <a:ext cx="8229600" cy="5867400"/>
          </a:xfrm>
        </p:spPr>
        <p:txBody>
          <a:bodyPr>
            <a:normAutofit/>
          </a:bodyPr>
          <a:lstStyle/>
          <a:p>
            <a:pPr>
              <a:defRPr/>
            </a:pPr>
            <a:r>
              <a:rPr lang="en-US" sz="2800" b="1" dirty="0"/>
              <a:t>Dysgraphia</a:t>
            </a:r>
            <a:r>
              <a:rPr lang="en-US" sz="2800" dirty="0" smtClean="0"/>
              <a:t> </a:t>
            </a:r>
            <a:r>
              <a:rPr lang="en-US" sz="2800" dirty="0"/>
              <a:t>is a specific learning disability that affects a person‘s handwriting ability and fine motor </a:t>
            </a:r>
            <a:r>
              <a:rPr lang="en-US" sz="2800" dirty="0" smtClean="0"/>
              <a:t>skills. </a:t>
            </a:r>
            <a:r>
              <a:rPr lang="en-US" dirty="0" smtClean="0"/>
              <a:t>Problems </a:t>
            </a:r>
            <a:r>
              <a:rPr lang="en-US" dirty="0"/>
              <a:t>may include </a:t>
            </a:r>
            <a:endParaRPr lang="en-US" dirty="0" smtClean="0"/>
          </a:p>
          <a:p>
            <a:pPr lvl="1">
              <a:defRPr/>
            </a:pPr>
            <a:r>
              <a:rPr lang="en-US" dirty="0" smtClean="0"/>
              <a:t>illegible </a:t>
            </a:r>
            <a:r>
              <a:rPr lang="en-US" dirty="0"/>
              <a:t>handwriting, </a:t>
            </a:r>
            <a:endParaRPr lang="en-US" dirty="0" smtClean="0"/>
          </a:p>
          <a:p>
            <a:pPr>
              <a:defRPr/>
            </a:pPr>
            <a:r>
              <a:rPr lang="en-US" sz="2800" b="1" dirty="0">
                <a:solidFill>
                  <a:srgbClr val="0000FF"/>
                </a:solidFill>
              </a:rPr>
              <a:t>Dysgraphia</a:t>
            </a:r>
            <a:r>
              <a:rPr lang="en-US" sz="2800" b="1" dirty="0" smtClean="0">
                <a:solidFill>
                  <a:srgbClr val="0000FF"/>
                </a:solidFill>
              </a:rPr>
              <a:t> means impaired in letter writing skill (</a:t>
            </a:r>
            <a:r>
              <a:rPr lang="en-US" sz="2800" dirty="0" smtClean="0"/>
              <a:t>difficulty </a:t>
            </a:r>
            <a:r>
              <a:rPr lang="en-US" sz="2800" dirty="0"/>
              <a:t>in </a:t>
            </a:r>
            <a:r>
              <a:rPr lang="en-US" sz="2800" dirty="0" smtClean="0"/>
              <a:t>writing)</a:t>
            </a:r>
          </a:p>
          <a:p>
            <a:pPr>
              <a:defRPr/>
            </a:pPr>
            <a:endParaRPr lang="en-US" sz="2800" b="1" dirty="0" smtClean="0">
              <a:solidFill>
                <a:srgbClr val="0000FF"/>
              </a:solidFill>
            </a:endParaRPr>
          </a:p>
          <a:p>
            <a:pPr>
              <a:defRPr/>
            </a:pPr>
            <a:endParaRPr lang="en-US" sz="2800" b="1" dirty="0">
              <a:solidFill>
                <a:srgbClr val="0000FF"/>
              </a:solidFill>
            </a:endParaRPr>
          </a:p>
          <a:p>
            <a:pPr>
              <a:defRPr/>
            </a:pPr>
            <a:endParaRPr lang="en-US" sz="2800" b="1" dirty="0" smtClean="0">
              <a:solidFill>
                <a:srgbClr val="0000FF"/>
              </a:solidFill>
            </a:endParaRPr>
          </a:p>
          <a:p>
            <a:pPr>
              <a:defRPr/>
            </a:pPr>
            <a:endParaRPr lang="en-US" sz="2000" b="1" dirty="0" smtClean="0">
              <a:solidFill>
                <a:srgbClr val="0000FF"/>
              </a:solidFill>
            </a:endParaRPr>
          </a:p>
          <a:p>
            <a:pPr marL="0" indent="0">
              <a:buNone/>
              <a:defRPr/>
            </a:pPr>
            <a:r>
              <a:rPr lang="en-US" sz="2000" b="1" dirty="0" smtClean="0">
                <a:solidFill>
                  <a:srgbClr val="0000FF"/>
                </a:solidFill>
              </a:rPr>
              <a:t>Fine motor skill</a:t>
            </a:r>
          </a:p>
        </p:txBody>
      </p:sp>
      <p:pic>
        <p:nvPicPr>
          <p:cNvPr id="5122" name="Picture 2" descr="Student having difficulty writing while doing school work, expressing symptoms of Dysgraph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1619250"/>
            <a:ext cx="1123950" cy="112395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https://images.ctfassets.net/p0qf7j048i0q/1852B00AC5F749C78873198F2C6870EF/6b566d11dc2b78bbe2424c5d37b63412/76754192.jpg?w=1000&amp;h=750&amp;fit=fill&amp;fm=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https://images.ctfassets.net/p0qf7j048i0q/1852B00AC5F749C78873198F2C6870EF/6b566d11dc2b78bbe2424c5d37b63412/76754192.jpg?w=1000&amp;h=750&amp;fit=fill&amp;fm=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975" y="4724400"/>
            <a:ext cx="2174189" cy="163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688C99F2-7761-4000-9DF7-95FCE4B03878}" type="slidenum">
              <a:rPr lang="en-US" smtClean="0"/>
              <a:pPr/>
              <a:t>30</a:t>
            </a:fld>
            <a:endParaRPr lang="en-US"/>
          </a:p>
        </p:txBody>
      </p:sp>
    </p:spTree>
    <p:extLst>
      <p:ext uri="{BB962C8B-B14F-4D97-AF65-F5344CB8AC3E}">
        <p14:creationId xmlns:p14="http://schemas.microsoft.com/office/powerpoint/2010/main" val="42098762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685800" y="0"/>
            <a:ext cx="7772400" cy="609600"/>
          </a:xfrm>
        </p:spPr>
        <p:txBody>
          <a:bodyPr>
            <a:normAutofit fontScale="90000"/>
          </a:bodyPr>
          <a:lstStyle/>
          <a:p>
            <a:r>
              <a:rPr lang="en-US" b="1" dirty="0"/>
              <a:t>C. Dyslexia </a:t>
            </a:r>
            <a:endParaRPr lang="en-US" dirty="0" smtClean="0"/>
          </a:p>
        </p:txBody>
      </p:sp>
      <p:sp>
        <p:nvSpPr>
          <p:cNvPr id="35843" name="Content Placeholder 2"/>
          <p:cNvSpPr>
            <a:spLocks noGrp="1"/>
          </p:cNvSpPr>
          <p:nvPr>
            <p:ph idx="1"/>
          </p:nvPr>
        </p:nvSpPr>
        <p:spPr>
          <a:xfrm>
            <a:off x="533400" y="762000"/>
            <a:ext cx="8610600" cy="5943600"/>
          </a:xfrm>
        </p:spPr>
        <p:txBody>
          <a:bodyPr/>
          <a:lstStyle/>
          <a:p>
            <a:pPr>
              <a:defRPr/>
            </a:pPr>
            <a:r>
              <a:rPr lang="en-US" sz="2800" dirty="0" smtClean="0"/>
              <a:t>Dyslexia </a:t>
            </a:r>
            <a:r>
              <a:rPr lang="en-US" sz="2800" dirty="0"/>
              <a:t>is a specific learning disability that affects </a:t>
            </a:r>
            <a:r>
              <a:rPr lang="en-US" sz="2800" b="1" dirty="0">
                <a:solidFill>
                  <a:srgbClr val="0000FF"/>
                </a:solidFill>
              </a:rPr>
              <a:t>reading and related language-based processing skills</a:t>
            </a:r>
            <a:r>
              <a:rPr lang="en-US" sz="2800" dirty="0"/>
              <a:t>. </a:t>
            </a:r>
            <a:endParaRPr lang="en-US" sz="2800" dirty="0" smtClean="0"/>
          </a:p>
          <a:p>
            <a:pPr lvl="1">
              <a:defRPr/>
            </a:pPr>
            <a:r>
              <a:rPr lang="en-US" sz="2400" dirty="0" smtClean="0"/>
              <a:t>The severity can differ in each individual but can affect </a:t>
            </a:r>
            <a:r>
              <a:rPr lang="en-US" sz="2400" b="1" dirty="0" smtClean="0">
                <a:solidFill>
                  <a:srgbClr val="0000FF"/>
                </a:solidFill>
              </a:rPr>
              <a:t>reading fluency, </a:t>
            </a:r>
            <a:r>
              <a:rPr lang="en-US" b="1" dirty="0" smtClean="0">
                <a:solidFill>
                  <a:srgbClr val="CC3300"/>
                </a:solidFill>
              </a:rPr>
              <a:t>decoding</a:t>
            </a:r>
            <a:r>
              <a:rPr lang="en-US" sz="2400" b="1" dirty="0" smtClean="0">
                <a:solidFill>
                  <a:srgbClr val="0000FF"/>
                </a:solidFill>
              </a:rPr>
              <a:t>, reading comprehension</a:t>
            </a:r>
            <a:r>
              <a:rPr lang="en-US" sz="2400" dirty="0" smtClean="0"/>
              <a:t>, </a:t>
            </a:r>
            <a:r>
              <a:rPr lang="en-US" sz="2400" b="1" dirty="0" smtClean="0">
                <a:solidFill>
                  <a:srgbClr val="0000FF"/>
                </a:solidFill>
              </a:rPr>
              <a:t>recall, writing, spelling, and sometimes speech </a:t>
            </a:r>
            <a:r>
              <a:rPr lang="en-US" sz="2400" dirty="0" smtClean="0"/>
              <a:t>and can exist along with other related disorders.</a:t>
            </a:r>
          </a:p>
          <a:p>
            <a:pPr>
              <a:defRPr/>
            </a:pPr>
            <a:r>
              <a:rPr lang="en-US" sz="2800" dirty="0" smtClean="0"/>
              <a:t>Dyslexia:- a </a:t>
            </a:r>
            <a:r>
              <a:rPr lang="en-US" sz="2800" dirty="0"/>
              <a:t>reading disability (the student has trouble reading written words fluently, out loud). </a:t>
            </a:r>
          </a:p>
          <a:p>
            <a:pPr lvl="0">
              <a:defRPr/>
            </a:pPr>
            <a:endParaRPr lang="en-US" sz="2800" b="1" dirty="0">
              <a:solidFill>
                <a:srgbClr val="0000FF"/>
              </a:solidFill>
            </a:endParaRPr>
          </a:p>
          <a:p>
            <a:pPr>
              <a:defRPr/>
            </a:pPr>
            <a:endParaRPr lang="en-US" sz="2800" dirty="0" smtClean="0"/>
          </a:p>
        </p:txBody>
      </p:sp>
      <p:pic>
        <p:nvPicPr>
          <p:cNvPr id="6146" name="Picture 2" descr="Young female student expressing frustration while rereading, demonstrating symptoms of Dyslex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5943600"/>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5949287"/>
            <a:ext cx="1478728" cy="130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688C99F2-7761-4000-9DF7-95FCE4B03878}" type="slidenum">
              <a:rPr lang="en-US" smtClean="0"/>
              <a:pPr/>
              <a:t>31</a:t>
            </a:fld>
            <a:endParaRPr lang="en-US"/>
          </a:p>
        </p:txBody>
      </p:sp>
    </p:spTree>
    <p:extLst>
      <p:ext uri="{BB962C8B-B14F-4D97-AF65-F5344CB8AC3E}">
        <p14:creationId xmlns:p14="http://schemas.microsoft.com/office/powerpoint/2010/main" val="30765066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685800" y="0"/>
            <a:ext cx="7772400" cy="609600"/>
          </a:xfrm>
        </p:spPr>
        <p:txBody>
          <a:bodyPr/>
          <a:lstStyle/>
          <a:p>
            <a:r>
              <a:rPr lang="en-US" sz="3200" b="1" dirty="0"/>
              <a:t>D. Language Processing Disorder </a:t>
            </a:r>
            <a:endParaRPr lang="en-US" dirty="0" smtClean="0"/>
          </a:p>
        </p:txBody>
      </p:sp>
      <p:sp>
        <p:nvSpPr>
          <p:cNvPr id="36867" name="Content Placeholder 2"/>
          <p:cNvSpPr>
            <a:spLocks noGrp="1"/>
          </p:cNvSpPr>
          <p:nvPr>
            <p:ph idx="1"/>
          </p:nvPr>
        </p:nvSpPr>
        <p:spPr>
          <a:xfrm>
            <a:off x="685800" y="762000"/>
            <a:ext cx="8001000" cy="5181600"/>
          </a:xfrm>
        </p:spPr>
        <p:txBody>
          <a:bodyPr/>
          <a:lstStyle/>
          <a:p>
            <a:r>
              <a:rPr lang="en-US" sz="2800" dirty="0" smtClean="0"/>
              <a:t>Language Processing Disorder is a specific type of </a:t>
            </a:r>
            <a:r>
              <a:rPr lang="en-US" sz="2800" b="1" dirty="0" smtClean="0">
                <a:solidFill>
                  <a:srgbClr val="0000FF"/>
                </a:solidFill>
              </a:rPr>
              <a:t>Auditory Processing Disorder </a:t>
            </a:r>
            <a:r>
              <a:rPr lang="en-US" sz="2800" dirty="0" smtClean="0"/>
              <a:t>(APD) in which there is difficulty attaching meaning to sound groups that form words, sentences and stories. </a:t>
            </a:r>
            <a:endParaRPr lang="en-US" sz="2800" dirty="0"/>
          </a:p>
          <a:p>
            <a:r>
              <a:rPr lang="en-US" sz="2800" dirty="0" smtClean="0"/>
              <a:t>While an APD affects the interpretation of all sounds coming into the brain, </a:t>
            </a:r>
          </a:p>
          <a:p>
            <a:pPr lvl="1"/>
            <a:r>
              <a:rPr lang="en-US" sz="2400" dirty="0" smtClean="0"/>
              <a:t>a Language Processing Disorder (LPD) relates only to the processing of language. </a:t>
            </a:r>
          </a:p>
          <a:p>
            <a:pPr lvl="1"/>
            <a:r>
              <a:rPr lang="en-US" sz="2400" dirty="0" smtClean="0"/>
              <a:t>LPD can affect expressive language and/or receptive language. </a:t>
            </a:r>
          </a:p>
        </p:txBody>
      </p:sp>
      <p:pic>
        <p:nvPicPr>
          <p:cNvPr id="7170" name="Picture 2" descr="Young boy listening to a friend talking into his hear, demonstrating symptoms of Auditory Processing Disor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5059908"/>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Little girl holding up toy blocks that spell &quot;LEAR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5482704"/>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88C99F2-7761-4000-9DF7-95FCE4B03878}" type="slidenum">
              <a:rPr lang="en-US" smtClean="0"/>
              <a:pPr/>
              <a:t>32</a:t>
            </a:fld>
            <a:endParaRPr lang="en-US"/>
          </a:p>
        </p:txBody>
      </p:sp>
    </p:spTree>
    <p:extLst>
      <p:ext uri="{BB962C8B-B14F-4D97-AF65-F5344CB8AC3E}">
        <p14:creationId xmlns:p14="http://schemas.microsoft.com/office/powerpoint/2010/main" val="16124325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685800" y="0"/>
            <a:ext cx="7772400" cy="609600"/>
          </a:xfrm>
        </p:spPr>
        <p:txBody>
          <a:bodyPr/>
          <a:lstStyle/>
          <a:p>
            <a:r>
              <a:rPr lang="en-US" sz="3200" b="1" dirty="0"/>
              <a:t>E. Non-Verbal Learning Disabilities</a:t>
            </a:r>
            <a:endParaRPr lang="en-US" dirty="0" smtClean="0"/>
          </a:p>
        </p:txBody>
      </p:sp>
      <p:sp>
        <p:nvSpPr>
          <p:cNvPr id="37891" name="Content Placeholder 2"/>
          <p:cNvSpPr>
            <a:spLocks noGrp="1"/>
          </p:cNvSpPr>
          <p:nvPr>
            <p:ph idx="1"/>
          </p:nvPr>
        </p:nvSpPr>
        <p:spPr>
          <a:xfrm>
            <a:off x="685800" y="762000"/>
            <a:ext cx="8001000" cy="5181600"/>
          </a:xfrm>
        </p:spPr>
        <p:txBody>
          <a:bodyPr/>
          <a:lstStyle/>
          <a:p>
            <a:pPr>
              <a:defRPr/>
            </a:pPr>
            <a:r>
              <a:rPr lang="en-US" dirty="0" smtClean="0"/>
              <a:t>Typically</a:t>
            </a:r>
            <a:r>
              <a:rPr lang="en-US" dirty="0"/>
              <a:t>, an individual with Non-Verbal Learning Disabilities </a:t>
            </a:r>
            <a:r>
              <a:rPr lang="en-US" dirty="0" smtClean="0"/>
              <a:t>(NLD or </a:t>
            </a:r>
            <a:r>
              <a:rPr lang="en-US" dirty="0"/>
              <a:t>NVLD) has trouble interpreting nonverbal cues like </a:t>
            </a:r>
            <a:r>
              <a:rPr lang="en-US" dirty="0">
                <a:solidFill>
                  <a:srgbClr val="0000FF"/>
                </a:solidFill>
              </a:rPr>
              <a:t>facial expressions or body language, and may have poor coordination</a:t>
            </a:r>
            <a:r>
              <a:rPr lang="en-US" dirty="0"/>
              <a:t>. </a:t>
            </a:r>
            <a:endParaRPr lang="en-US" dirty="0" smtClean="0"/>
          </a:p>
        </p:txBody>
      </p:sp>
      <p:pic>
        <p:nvPicPr>
          <p:cNvPr id="8194" name="Picture 2" descr="Young boy sitting alone holding his kne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50" y="5048250"/>
            <a:ext cx="1809750" cy="18097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88C99F2-7761-4000-9DF7-95FCE4B03878}" type="slidenum">
              <a:rPr lang="en-US" smtClean="0"/>
              <a:pPr/>
              <a:t>33</a:t>
            </a:fld>
            <a:endParaRPr lang="en-US"/>
          </a:p>
        </p:txBody>
      </p:sp>
    </p:spTree>
    <p:extLst>
      <p:ext uri="{BB962C8B-B14F-4D97-AF65-F5344CB8AC3E}">
        <p14:creationId xmlns:p14="http://schemas.microsoft.com/office/powerpoint/2010/main" val="38019512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685800" y="0"/>
            <a:ext cx="7772400" cy="609600"/>
          </a:xfrm>
        </p:spPr>
        <p:txBody>
          <a:bodyPr>
            <a:normAutofit fontScale="90000"/>
          </a:bodyPr>
          <a:lstStyle/>
          <a:p>
            <a:endParaRPr lang="en-US" smtClean="0"/>
          </a:p>
        </p:txBody>
      </p:sp>
      <p:sp>
        <p:nvSpPr>
          <p:cNvPr id="38915" name="Content Placeholder 2"/>
          <p:cNvSpPr>
            <a:spLocks noGrp="1"/>
          </p:cNvSpPr>
          <p:nvPr>
            <p:ph idx="1"/>
          </p:nvPr>
        </p:nvSpPr>
        <p:spPr>
          <a:xfrm>
            <a:off x="685800" y="762000"/>
            <a:ext cx="8229600" cy="5715000"/>
          </a:xfrm>
        </p:spPr>
        <p:txBody>
          <a:bodyPr/>
          <a:lstStyle/>
          <a:p>
            <a:pPr marL="0" indent="0">
              <a:buFontTx/>
              <a:buNone/>
              <a:defRPr/>
            </a:pPr>
            <a:r>
              <a:rPr lang="en-US" sz="3600" b="1" dirty="0" smtClean="0"/>
              <a:t>F</a:t>
            </a:r>
            <a:r>
              <a:rPr lang="en-US" sz="3600" b="1" dirty="0"/>
              <a:t>. Visual Perceptual/Visual Motor Deficit </a:t>
            </a:r>
            <a:endParaRPr lang="en-US" sz="3600" dirty="0"/>
          </a:p>
          <a:p>
            <a:pPr>
              <a:defRPr/>
            </a:pPr>
            <a:r>
              <a:rPr lang="en-US" dirty="0"/>
              <a:t>Visual Perceptual/Visual Motor Deficit is a disorder that affects the </a:t>
            </a:r>
            <a:r>
              <a:rPr lang="en-US" b="1" dirty="0">
                <a:solidFill>
                  <a:srgbClr val="0000FF"/>
                </a:solidFill>
              </a:rPr>
              <a:t>understanding of information that a person sees, or the ability to draw or copy. </a:t>
            </a:r>
            <a:endParaRPr lang="en-US" b="1" dirty="0" smtClean="0">
              <a:solidFill>
                <a:srgbClr val="0000FF"/>
              </a:solidFill>
            </a:endParaRPr>
          </a:p>
          <a:p>
            <a:pPr marL="0" indent="0">
              <a:buNone/>
              <a:defRPr/>
            </a:pPr>
            <a:endParaRPr lang="en-US" sz="2800" dirty="0" smtClean="0"/>
          </a:p>
        </p:txBody>
      </p:sp>
      <p:pic>
        <p:nvPicPr>
          <p:cNvPr id="3074" name="Picture 2" descr="Image result for Visual Perceptual/Visual Motor Defic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5581650"/>
            <a:ext cx="1215307" cy="127635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Image result for Visual Perceptual/Visual Motor Defici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Image result for Visual Perceptual/Visual Motor Defici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0" name="Picture 8" descr="https://www.educationresourcesinc.com/wp-content/uploads/2018/08/iStock-895003164-433x289-300x2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5723957"/>
            <a:ext cx="1634319" cy="108954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Young girl having difficulty painting displaying symptoms of Visual Perception/Visual Motor Deficit disord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5384753"/>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88C99F2-7761-4000-9DF7-95FCE4B03878}" type="slidenum">
              <a:rPr lang="en-US" smtClean="0"/>
              <a:pPr/>
              <a:t>34</a:t>
            </a:fld>
            <a:endParaRPr lang="en-US"/>
          </a:p>
        </p:txBody>
      </p:sp>
    </p:spTree>
    <p:extLst>
      <p:ext uri="{BB962C8B-B14F-4D97-AF65-F5344CB8AC3E}">
        <p14:creationId xmlns:p14="http://schemas.microsoft.com/office/powerpoint/2010/main" val="1621228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685800" y="0"/>
            <a:ext cx="7772400" cy="609600"/>
          </a:xfrm>
        </p:spPr>
        <p:txBody>
          <a:bodyPr>
            <a:normAutofit fontScale="90000"/>
          </a:bodyPr>
          <a:lstStyle/>
          <a:p>
            <a:endParaRPr lang="en-US" smtClean="0"/>
          </a:p>
        </p:txBody>
      </p:sp>
      <p:sp>
        <p:nvSpPr>
          <p:cNvPr id="39939" name="Content Placeholder 2"/>
          <p:cNvSpPr>
            <a:spLocks noGrp="1"/>
          </p:cNvSpPr>
          <p:nvPr>
            <p:ph idx="1"/>
          </p:nvPr>
        </p:nvSpPr>
        <p:spPr>
          <a:xfrm>
            <a:off x="685800" y="762000"/>
            <a:ext cx="8153400" cy="5791200"/>
          </a:xfrm>
        </p:spPr>
        <p:txBody>
          <a:bodyPr/>
          <a:lstStyle/>
          <a:p>
            <a:pPr marL="0" indent="0">
              <a:buFontTx/>
              <a:buNone/>
              <a:defRPr/>
            </a:pPr>
            <a:r>
              <a:rPr lang="en-US" b="1" dirty="0"/>
              <a:t>4</a:t>
            </a:r>
            <a:r>
              <a:rPr lang="en-US" b="1" dirty="0" smtClean="0"/>
              <a:t>. Speech </a:t>
            </a:r>
            <a:r>
              <a:rPr lang="en-US" b="1" dirty="0"/>
              <a:t>and Language Impairments </a:t>
            </a:r>
            <a:endParaRPr lang="en-US" dirty="0"/>
          </a:p>
          <a:p>
            <a:pPr>
              <a:defRPr/>
            </a:pPr>
            <a:r>
              <a:rPr lang="en-US" dirty="0"/>
              <a:t>Speech and language impairment means a communication disorder such as </a:t>
            </a:r>
            <a:endParaRPr lang="en-US" dirty="0" smtClean="0"/>
          </a:p>
          <a:p>
            <a:pPr lvl="1">
              <a:defRPr/>
            </a:pPr>
            <a:r>
              <a:rPr lang="en-US" dirty="0" smtClean="0"/>
              <a:t>stuttering</a:t>
            </a:r>
            <a:r>
              <a:rPr lang="en-US" dirty="0"/>
              <a:t>, impaired articulation, language impairment, or a voice impairment that adversely affects a child‘s educational performance. </a:t>
            </a:r>
            <a:endParaRPr lang="en-US" dirty="0" smtClean="0"/>
          </a:p>
          <a:p>
            <a:pPr>
              <a:defRPr/>
            </a:pPr>
            <a:r>
              <a:rPr lang="en-US" sz="2800" dirty="0" smtClean="0"/>
              <a:t>It </a:t>
            </a:r>
            <a:r>
              <a:rPr lang="en-US" sz="2800" dirty="0"/>
              <a:t>is disorder that adversely affects the child's </a:t>
            </a:r>
            <a:r>
              <a:rPr lang="en-US" sz="2800" b="1" dirty="0">
                <a:solidFill>
                  <a:srgbClr val="0000FF"/>
                </a:solidFill>
              </a:rPr>
              <a:t>ability to talk, understand, read, and write. </a:t>
            </a:r>
            <a:endParaRPr lang="en-US" sz="2800" b="1" dirty="0" smtClean="0">
              <a:solidFill>
                <a:srgbClr val="0000FF"/>
              </a:solidFill>
            </a:endParaRPr>
          </a:p>
          <a:p>
            <a:pPr>
              <a:defRPr/>
            </a:pPr>
            <a:r>
              <a:rPr lang="en-US" sz="2800" dirty="0" smtClean="0"/>
              <a:t>This </a:t>
            </a:r>
            <a:r>
              <a:rPr lang="en-US" sz="2800" dirty="0"/>
              <a:t>disability category can be divided into two groups: </a:t>
            </a:r>
            <a:r>
              <a:rPr lang="en-US" sz="2800" b="1" dirty="0">
                <a:solidFill>
                  <a:srgbClr val="0000FF"/>
                </a:solidFill>
              </a:rPr>
              <a:t>speech impairments and language impairments. </a:t>
            </a:r>
            <a:endParaRPr lang="en-US" sz="2800" b="1" dirty="0" smtClean="0">
              <a:solidFill>
                <a:srgbClr val="0000FF"/>
              </a:solidFill>
            </a:endParaRPr>
          </a:p>
        </p:txBody>
      </p:sp>
      <p:sp>
        <p:nvSpPr>
          <p:cNvPr id="2" name="Slide Number Placeholder 1"/>
          <p:cNvSpPr>
            <a:spLocks noGrp="1"/>
          </p:cNvSpPr>
          <p:nvPr>
            <p:ph type="sldNum" sz="quarter" idx="12"/>
          </p:nvPr>
        </p:nvSpPr>
        <p:spPr/>
        <p:txBody>
          <a:bodyPr/>
          <a:lstStyle/>
          <a:p>
            <a:fld id="{688C99F2-7761-4000-9DF7-95FCE4B03878}" type="slidenum">
              <a:rPr lang="en-US" smtClean="0"/>
              <a:pPr/>
              <a:t>35</a:t>
            </a:fld>
            <a:endParaRPr lang="en-US"/>
          </a:p>
        </p:txBody>
      </p:sp>
    </p:spTree>
    <p:extLst>
      <p:ext uri="{BB962C8B-B14F-4D97-AF65-F5344CB8AC3E}">
        <p14:creationId xmlns:p14="http://schemas.microsoft.com/office/powerpoint/2010/main" val="688280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685800" y="0"/>
            <a:ext cx="7772400" cy="609600"/>
          </a:xfrm>
        </p:spPr>
        <p:txBody>
          <a:bodyPr>
            <a:normAutofit fontScale="90000"/>
          </a:bodyPr>
          <a:lstStyle/>
          <a:p>
            <a:r>
              <a:rPr lang="en-US" b="1" smtClean="0"/>
              <a:t>Speech Impairments</a:t>
            </a:r>
            <a:endParaRPr lang="en-US" smtClean="0"/>
          </a:p>
        </p:txBody>
      </p:sp>
      <p:sp>
        <p:nvSpPr>
          <p:cNvPr id="40963" name="Content Placeholder 2"/>
          <p:cNvSpPr>
            <a:spLocks noGrp="1"/>
          </p:cNvSpPr>
          <p:nvPr>
            <p:ph idx="1"/>
          </p:nvPr>
        </p:nvSpPr>
        <p:spPr>
          <a:xfrm>
            <a:off x="685800" y="762000"/>
            <a:ext cx="8153400" cy="6096000"/>
          </a:xfrm>
        </p:spPr>
        <p:txBody>
          <a:bodyPr/>
          <a:lstStyle/>
          <a:p>
            <a:pPr>
              <a:defRPr/>
            </a:pPr>
            <a:r>
              <a:rPr lang="en-US" sz="2800" dirty="0" smtClean="0"/>
              <a:t>There </a:t>
            </a:r>
            <a:r>
              <a:rPr lang="en-US" sz="2800" dirty="0"/>
              <a:t>are three basic types of speech impairments: </a:t>
            </a:r>
            <a:endParaRPr lang="en-US" sz="2800" dirty="0" smtClean="0"/>
          </a:p>
          <a:p>
            <a:pPr lvl="1">
              <a:defRPr/>
            </a:pPr>
            <a:r>
              <a:rPr lang="en-US" sz="2400" dirty="0" smtClean="0"/>
              <a:t>articulation </a:t>
            </a:r>
            <a:r>
              <a:rPr lang="en-US" sz="2400" dirty="0"/>
              <a:t>disorders, </a:t>
            </a:r>
            <a:endParaRPr lang="en-US" sz="2400" dirty="0" smtClean="0"/>
          </a:p>
          <a:p>
            <a:pPr lvl="1">
              <a:defRPr/>
            </a:pPr>
            <a:r>
              <a:rPr lang="en-US" sz="2400" dirty="0" smtClean="0"/>
              <a:t>fluency </a:t>
            </a:r>
            <a:r>
              <a:rPr lang="en-US" sz="2400" dirty="0"/>
              <a:t>disorders, and </a:t>
            </a:r>
            <a:endParaRPr lang="en-US" sz="2400" dirty="0" smtClean="0"/>
          </a:p>
          <a:p>
            <a:pPr lvl="1">
              <a:defRPr/>
            </a:pPr>
            <a:r>
              <a:rPr lang="en-US" sz="2400" dirty="0" smtClean="0"/>
              <a:t>voice disorders</a:t>
            </a:r>
          </a:p>
          <a:p>
            <a:pPr>
              <a:defRPr/>
            </a:pPr>
            <a:r>
              <a:rPr lang="en-US" sz="2600" b="1" dirty="0" smtClean="0"/>
              <a:t>Articulation</a:t>
            </a:r>
            <a:r>
              <a:rPr lang="en-US" sz="2600" dirty="0" smtClean="0"/>
              <a:t> </a:t>
            </a:r>
            <a:r>
              <a:rPr lang="en-US" sz="2600" dirty="0"/>
              <a:t>disorders are errors in the production of speech sounds that may be related to anatomical or physiological limitations in the skeletal, muscular, or neuromuscular support for speech production. </a:t>
            </a:r>
            <a:endParaRPr lang="en-US" sz="2600" dirty="0" smtClean="0"/>
          </a:p>
          <a:p>
            <a:pPr marL="0" indent="0">
              <a:buFontTx/>
              <a:buNone/>
              <a:defRPr/>
            </a:pPr>
            <a:r>
              <a:rPr lang="en-US" sz="2800" dirty="0" smtClean="0"/>
              <a:t>These </a:t>
            </a:r>
            <a:r>
              <a:rPr lang="en-US" sz="2800" dirty="0"/>
              <a:t>disorders include: </a:t>
            </a:r>
          </a:p>
          <a:p>
            <a:pPr lvl="1">
              <a:defRPr/>
            </a:pPr>
            <a:r>
              <a:rPr lang="en-US" sz="2400" dirty="0" smtClean="0"/>
              <a:t>Omissions</a:t>
            </a:r>
            <a:r>
              <a:rPr lang="en-US" sz="2400" dirty="0"/>
              <a:t>: (</a:t>
            </a:r>
            <a:r>
              <a:rPr lang="en-US" sz="2400" dirty="0" err="1"/>
              <a:t>bo</a:t>
            </a:r>
            <a:r>
              <a:rPr lang="en-US" sz="2400" dirty="0"/>
              <a:t> for boat) </a:t>
            </a:r>
          </a:p>
          <a:p>
            <a:pPr lvl="1">
              <a:defRPr/>
            </a:pPr>
            <a:r>
              <a:rPr lang="en-US" sz="2400" dirty="0" smtClean="0"/>
              <a:t>Substitutions</a:t>
            </a:r>
            <a:r>
              <a:rPr lang="en-US" sz="2400" dirty="0"/>
              <a:t>: (</a:t>
            </a:r>
            <a:r>
              <a:rPr lang="en-US" sz="2400" dirty="0" err="1"/>
              <a:t>wabbit</a:t>
            </a:r>
            <a:r>
              <a:rPr lang="en-US" sz="2400" dirty="0"/>
              <a:t> for rabbit) </a:t>
            </a:r>
          </a:p>
          <a:p>
            <a:pPr lvl="1">
              <a:defRPr/>
            </a:pPr>
            <a:r>
              <a:rPr lang="en-US" sz="2400" dirty="0" smtClean="0"/>
              <a:t>Distortions</a:t>
            </a:r>
            <a:r>
              <a:rPr lang="en-US" sz="2400" dirty="0"/>
              <a:t>: (</a:t>
            </a:r>
            <a:r>
              <a:rPr lang="en-US" sz="2400" dirty="0" err="1"/>
              <a:t>shlip</a:t>
            </a:r>
            <a:r>
              <a:rPr lang="en-US" sz="2400" dirty="0"/>
              <a:t> for sip) </a:t>
            </a:r>
            <a:r>
              <a:rPr lang="en-US" sz="2400" dirty="0" smtClean="0"/>
              <a:t> and</a:t>
            </a:r>
          </a:p>
          <a:p>
            <a:pPr lvl="1">
              <a:defRPr/>
            </a:pPr>
            <a:r>
              <a:rPr lang="en-US" sz="2400" dirty="0" smtClean="0"/>
              <a:t>Add extra sound ( </a:t>
            </a:r>
            <a:r>
              <a:rPr lang="en-US" sz="2400" smtClean="0"/>
              <a:t>bahrawn</a:t>
            </a:r>
            <a:r>
              <a:rPr lang="en-US" sz="2400" dirty="0" smtClean="0"/>
              <a:t> for brown) </a:t>
            </a:r>
            <a:endParaRPr lang="en-US" sz="2400" dirty="0"/>
          </a:p>
          <a:p>
            <a:pPr>
              <a:defRPr/>
            </a:pPr>
            <a:endParaRPr lang="en-US" sz="2800" dirty="0" smtClean="0"/>
          </a:p>
        </p:txBody>
      </p:sp>
      <p:sp>
        <p:nvSpPr>
          <p:cNvPr id="2" name="Slide Number Placeholder 1"/>
          <p:cNvSpPr>
            <a:spLocks noGrp="1"/>
          </p:cNvSpPr>
          <p:nvPr>
            <p:ph type="sldNum" sz="quarter" idx="12"/>
          </p:nvPr>
        </p:nvSpPr>
        <p:spPr/>
        <p:txBody>
          <a:bodyPr/>
          <a:lstStyle/>
          <a:p>
            <a:fld id="{688C99F2-7761-4000-9DF7-95FCE4B03878}" type="slidenum">
              <a:rPr lang="en-US" smtClean="0"/>
              <a:pPr/>
              <a:t>36</a:t>
            </a:fld>
            <a:endParaRPr lang="en-US"/>
          </a:p>
        </p:txBody>
      </p:sp>
    </p:spTree>
    <p:extLst>
      <p:ext uri="{BB962C8B-B14F-4D97-AF65-F5344CB8AC3E}">
        <p14:creationId xmlns:p14="http://schemas.microsoft.com/office/powerpoint/2010/main" val="27177743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685800" y="0"/>
            <a:ext cx="7772400" cy="609600"/>
          </a:xfrm>
        </p:spPr>
        <p:txBody>
          <a:bodyPr>
            <a:normAutofit fontScale="90000"/>
          </a:bodyPr>
          <a:lstStyle/>
          <a:p>
            <a:endParaRPr lang="en-US" smtClean="0"/>
          </a:p>
        </p:txBody>
      </p:sp>
      <p:sp>
        <p:nvSpPr>
          <p:cNvPr id="41987" name="Content Placeholder 2"/>
          <p:cNvSpPr>
            <a:spLocks noGrp="1"/>
          </p:cNvSpPr>
          <p:nvPr>
            <p:ph idx="1"/>
          </p:nvPr>
        </p:nvSpPr>
        <p:spPr>
          <a:xfrm>
            <a:off x="685800" y="762000"/>
            <a:ext cx="8001000" cy="5715000"/>
          </a:xfrm>
        </p:spPr>
        <p:txBody>
          <a:bodyPr/>
          <a:lstStyle/>
          <a:p>
            <a:r>
              <a:rPr lang="en-US" b="1" dirty="0" smtClean="0"/>
              <a:t>Fluency disorders </a:t>
            </a:r>
            <a:r>
              <a:rPr lang="en-US" dirty="0" smtClean="0"/>
              <a:t>are difficulties with the rhythm and timing of speech characterized by hesitations, repetitions, or prolongations of sounds, words, or phrases. </a:t>
            </a:r>
          </a:p>
          <a:p>
            <a:r>
              <a:rPr lang="en-US" dirty="0" smtClean="0"/>
              <a:t>Common fluency disorders include: </a:t>
            </a:r>
          </a:p>
          <a:p>
            <a:pPr lvl="1"/>
            <a:r>
              <a:rPr lang="en-US" b="1" dirty="0" smtClean="0"/>
              <a:t>Stuttering</a:t>
            </a:r>
            <a:r>
              <a:rPr lang="en-US" dirty="0" smtClean="0"/>
              <a:t>: rapid-fire repetitions of consonant or vowel sounds especially at the beginning of words, prolongations, hesitations, interjections, and complete verbal blocks </a:t>
            </a:r>
          </a:p>
          <a:p>
            <a:pPr lvl="1"/>
            <a:r>
              <a:rPr lang="en-US" b="1" dirty="0" smtClean="0"/>
              <a:t>Cluttering</a:t>
            </a:r>
            <a:r>
              <a:rPr lang="en-US" dirty="0" smtClean="0"/>
              <a:t>: excessively fast and jerky speech </a:t>
            </a:r>
          </a:p>
          <a:p>
            <a:endParaRPr lang="en-US" dirty="0" smtClean="0"/>
          </a:p>
        </p:txBody>
      </p:sp>
      <p:sp>
        <p:nvSpPr>
          <p:cNvPr id="2" name="Slide Number Placeholder 1"/>
          <p:cNvSpPr>
            <a:spLocks noGrp="1"/>
          </p:cNvSpPr>
          <p:nvPr>
            <p:ph type="sldNum" sz="quarter" idx="12"/>
          </p:nvPr>
        </p:nvSpPr>
        <p:spPr/>
        <p:txBody>
          <a:bodyPr/>
          <a:lstStyle/>
          <a:p>
            <a:fld id="{688C99F2-7761-4000-9DF7-95FCE4B03878}" type="slidenum">
              <a:rPr lang="en-US" smtClean="0"/>
              <a:pPr/>
              <a:t>37</a:t>
            </a:fld>
            <a:endParaRPr lang="en-US"/>
          </a:p>
        </p:txBody>
      </p:sp>
    </p:spTree>
    <p:extLst>
      <p:ext uri="{BB962C8B-B14F-4D97-AF65-F5344CB8AC3E}">
        <p14:creationId xmlns:p14="http://schemas.microsoft.com/office/powerpoint/2010/main" val="36686571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685800" y="0"/>
            <a:ext cx="7772400" cy="609600"/>
          </a:xfrm>
        </p:spPr>
        <p:txBody>
          <a:bodyPr>
            <a:normAutofit fontScale="90000"/>
          </a:bodyPr>
          <a:lstStyle/>
          <a:p>
            <a:endParaRPr lang="en-US" smtClean="0"/>
          </a:p>
        </p:txBody>
      </p:sp>
      <p:sp>
        <p:nvSpPr>
          <p:cNvPr id="43011" name="Content Placeholder 2"/>
          <p:cNvSpPr>
            <a:spLocks noGrp="1"/>
          </p:cNvSpPr>
          <p:nvPr>
            <p:ph idx="1"/>
          </p:nvPr>
        </p:nvSpPr>
        <p:spPr>
          <a:xfrm>
            <a:off x="685800" y="762000"/>
            <a:ext cx="8001000" cy="5181600"/>
          </a:xfrm>
        </p:spPr>
        <p:txBody>
          <a:bodyPr/>
          <a:lstStyle/>
          <a:p>
            <a:r>
              <a:rPr lang="en-US" b="1" dirty="0" smtClean="0"/>
              <a:t>Voice disorders </a:t>
            </a:r>
            <a:r>
              <a:rPr lang="en-US" dirty="0" smtClean="0"/>
              <a:t>are problems with the quality or use of one's voice resulting from disorders in the larynx. </a:t>
            </a:r>
          </a:p>
          <a:p>
            <a:r>
              <a:rPr lang="en-US" dirty="0" smtClean="0"/>
              <a:t>Voice disorders are characterized by abnormal production and/or absences of vocal quality, pitch, loudness, resonance, and/or duration. </a:t>
            </a:r>
          </a:p>
        </p:txBody>
      </p:sp>
      <p:pic>
        <p:nvPicPr>
          <p:cNvPr id="1026" name="Picture 2" descr="Successful People with Disabiliti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504" y="5634534"/>
            <a:ext cx="2198078" cy="12382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ccessful People with Disabiliti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1" y="5634534"/>
            <a:ext cx="1935210" cy="129014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88C99F2-7761-4000-9DF7-95FCE4B03878}" type="slidenum">
              <a:rPr lang="en-US" smtClean="0"/>
              <a:pPr/>
              <a:t>38</a:t>
            </a:fld>
            <a:endParaRPr lang="en-US"/>
          </a:p>
        </p:txBody>
      </p:sp>
    </p:spTree>
    <p:extLst>
      <p:ext uri="{BB962C8B-B14F-4D97-AF65-F5344CB8AC3E}">
        <p14:creationId xmlns:p14="http://schemas.microsoft.com/office/powerpoint/2010/main" val="8290831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685800" y="0"/>
            <a:ext cx="7772400" cy="609600"/>
          </a:xfrm>
        </p:spPr>
        <p:txBody>
          <a:bodyPr>
            <a:normAutofit fontScale="90000"/>
          </a:bodyPr>
          <a:lstStyle/>
          <a:p>
            <a:r>
              <a:rPr lang="en-US" b="1" smtClean="0"/>
              <a:t>Language Impairments </a:t>
            </a:r>
            <a:endParaRPr lang="en-US" smtClean="0"/>
          </a:p>
        </p:txBody>
      </p:sp>
      <p:sp>
        <p:nvSpPr>
          <p:cNvPr id="44035" name="Content Placeholder 2"/>
          <p:cNvSpPr>
            <a:spLocks noGrp="1"/>
          </p:cNvSpPr>
          <p:nvPr>
            <p:ph idx="1"/>
          </p:nvPr>
        </p:nvSpPr>
        <p:spPr>
          <a:xfrm>
            <a:off x="533400" y="762000"/>
            <a:ext cx="8458200" cy="5943600"/>
          </a:xfrm>
        </p:spPr>
        <p:txBody>
          <a:bodyPr>
            <a:normAutofit lnSpcReduction="10000"/>
          </a:bodyPr>
          <a:lstStyle/>
          <a:p>
            <a:pPr marL="0" indent="0">
              <a:buNone/>
            </a:pPr>
            <a:r>
              <a:rPr lang="en-US" sz="2600" dirty="0" smtClean="0"/>
              <a:t>There are five basic areas of language impairments:</a:t>
            </a:r>
          </a:p>
          <a:p>
            <a:r>
              <a:rPr lang="en-US" b="1" dirty="0" smtClean="0"/>
              <a:t>Phonological disorders </a:t>
            </a:r>
            <a:r>
              <a:rPr lang="en-US" dirty="0" smtClean="0"/>
              <a:t>are defined as the abnormal organization of the phonological system, or a significant deficit in speech production or perception. </a:t>
            </a:r>
          </a:p>
          <a:p>
            <a:pPr lvl="1"/>
            <a:r>
              <a:rPr lang="en-US" dirty="0" smtClean="0"/>
              <a:t>A child with a phonological disorder may be described as hard to understand or as not saying the sounds correctly. </a:t>
            </a:r>
          </a:p>
          <a:p>
            <a:r>
              <a:rPr lang="en-US" b="1" dirty="0"/>
              <a:t>Morphological disorders</a:t>
            </a:r>
            <a:r>
              <a:rPr lang="en-US" dirty="0"/>
              <a:t> are defined as difficulties with morphological inflections (inflections on nouns, verbs, and adjectives that signal different kinds of meanings). </a:t>
            </a:r>
          </a:p>
        </p:txBody>
      </p:sp>
      <p:sp>
        <p:nvSpPr>
          <p:cNvPr id="2" name="Slide Number Placeholder 1"/>
          <p:cNvSpPr>
            <a:spLocks noGrp="1"/>
          </p:cNvSpPr>
          <p:nvPr>
            <p:ph type="sldNum" sz="quarter" idx="12"/>
          </p:nvPr>
        </p:nvSpPr>
        <p:spPr/>
        <p:txBody>
          <a:bodyPr/>
          <a:lstStyle/>
          <a:p>
            <a:fld id="{688C99F2-7761-4000-9DF7-95FCE4B03878}" type="slidenum">
              <a:rPr lang="en-US" smtClean="0"/>
              <a:pPr/>
              <a:t>39</a:t>
            </a:fld>
            <a:endParaRPr lang="en-US"/>
          </a:p>
        </p:txBody>
      </p:sp>
    </p:spTree>
    <p:extLst>
      <p:ext uri="{BB962C8B-B14F-4D97-AF65-F5344CB8AC3E}">
        <p14:creationId xmlns:p14="http://schemas.microsoft.com/office/powerpoint/2010/main" val="1518080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6019800"/>
          </a:xfrm>
        </p:spPr>
        <p:txBody>
          <a:bodyPr/>
          <a:lstStyle/>
          <a:p>
            <a:pPr algn="just" eaLnBrk="1" hangingPunct="1">
              <a:buFont typeface="Wingdings" pitchFamily="2" charset="2"/>
              <a:buChar char="Ø"/>
              <a:defRPr/>
            </a:pPr>
            <a:r>
              <a:rPr lang="en-US" sz="2800" dirty="0" smtClean="0">
                <a:latin typeface="Times New Roman" pitchFamily="18" charset="0"/>
                <a:cs typeface="Times New Roman" pitchFamily="18" charset="0"/>
              </a:rPr>
              <a:t>The presence of impairments  </a:t>
            </a:r>
            <a:r>
              <a:rPr lang="en-US" sz="2800" dirty="0" smtClean="0">
                <a:solidFill>
                  <a:srgbClr val="FF0000"/>
                </a:solidFill>
                <a:latin typeface="Times New Roman" pitchFamily="18" charset="0"/>
                <a:cs typeface="Times New Roman" pitchFamily="18" charset="0"/>
              </a:rPr>
              <a:t>do not necessarily </a:t>
            </a:r>
            <a:r>
              <a:rPr lang="en-US" sz="2800" dirty="0" smtClean="0">
                <a:latin typeface="Times New Roman" pitchFamily="18" charset="0"/>
                <a:cs typeface="Times New Roman" pitchFamily="18" charset="0"/>
              </a:rPr>
              <a:t>indicate that a </a:t>
            </a:r>
            <a:r>
              <a:rPr lang="en-US" sz="2800" dirty="0" smtClean="0">
                <a:solidFill>
                  <a:srgbClr val="FF0000"/>
                </a:solidFill>
                <a:latin typeface="Times New Roman" pitchFamily="18" charset="0"/>
                <a:cs typeface="Times New Roman" pitchFamily="18" charset="0"/>
              </a:rPr>
              <a:t>disease is present </a:t>
            </a:r>
            <a:r>
              <a:rPr lang="en-US" sz="2800" dirty="0" smtClean="0">
                <a:latin typeface="Times New Roman" pitchFamily="18" charset="0"/>
                <a:cs typeface="Times New Roman" pitchFamily="18" charset="0"/>
              </a:rPr>
              <a:t>or that the individual should be regarded as sick.</a:t>
            </a:r>
          </a:p>
          <a:p>
            <a:pPr eaLnBrk="1" hangingPunct="1">
              <a:buFont typeface="Arial" charset="0"/>
              <a:buNone/>
              <a:defRPr/>
            </a:pPr>
            <a:endParaRPr lang="en-US" sz="2800" dirty="0" smtClean="0">
              <a:latin typeface="Times New Roman" pitchFamily="18" charset="0"/>
              <a:cs typeface="Times New Roman" pitchFamily="18" charset="0"/>
            </a:endParaRPr>
          </a:p>
          <a:p>
            <a:pPr algn="just" eaLnBrk="1" hangingPunct="1">
              <a:buFont typeface="Wingdings" pitchFamily="2" charset="2"/>
              <a:buChar char="Ø"/>
              <a:defRPr/>
            </a:pPr>
            <a:r>
              <a:rPr lang="en-US" sz="2800" dirty="0" smtClean="0"/>
              <a:t>Impairments can be temporary or permanent; progressive, regressive or static; intermittent or continuous. </a:t>
            </a:r>
            <a:endParaRPr lang="en-US" sz="2800" dirty="0">
              <a:latin typeface="Times New Roman" pitchFamily="18" charset="0"/>
              <a:cs typeface="Times New Roman" pitchFamily="18" charset="0"/>
            </a:endParaRPr>
          </a:p>
          <a:p>
            <a:pPr marL="0" indent="0" algn="just" eaLnBrk="1" hangingPunct="1">
              <a:buFont typeface="Arial" charset="0"/>
              <a:buNone/>
              <a:defRPr/>
            </a:pPr>
            <a:endParaRPr lang="en-US" sz="2800" dirty="0" smtClean="0">
              <a:latin typeface="Times New Roman" pitchFamily="18" charset="0"/>
              <a:cs typeface="Times New Roman" pitchFamily="18" charset="0"/>
            </a:endParaRPr>
          </a:p>
          <a:p>
            <a:pPr algn="just" eaLnBrk="1" hangingPunct="1">
              <a:buFont typeface="Wingdings" pitchFamily="2" charset="2"/>
              <a:buChar char="q"/>
              <a:defRPr/>
            </a:pPr>
            <a:r>
              <a:rPr lang="en-US" sz="2800" b="1" dirty="0" smtClean="0">
                <a:solidFill>
                  <a:srgbClr val="FF0000"/>
                </a:solidFill>
              </a:rPr>
              <a:t>Disability </a:t>
            </a:r>
          </a:p>
          <a:p>
            <a:pPr algn="just" eaLnBrk="1" hangingPunct="1">
              <a:buFont typeface="Wingdings" pitchFamily="2" charset="2"/>
              <a:buChar char="Ø"/>
              <a:defRPr/>
            </a:pPr>
            <a:r>
              <a:rPr lang="en-US" sz="2800" dirty="0" smtClean="0">
                <a:solidFill>
                  <a:srgbClr val="FF0000"/>
                </a:solidFill>
              </a:rPr>
              <a:t> Restriction</a:t>
            </a:r>
            <a:r>
              <a:rPr lang="en-US" sz="2800" dirty="0" smtClean="0"/>
              <a:t> or </a:t>
            </a:r>
            <a:r>
              <a:rPr lang="en-US" sz="2800" dirty="0" smtClean="0">
                <a:solidFill>
                  <a:srgbClr val="FF0000"/>
                </a:solidFill>
              </a:rPr>
              <a:t>lack</a:t>
            </a:r>
            <a:r>
              <a:rPr lang="en-US" sz="2800" dirty="0" smtClean="0"/>
              <a:t> (resulting from an impairment) of ability to perform an activity in the manner or within the range considered normal for a human being. </a:t>
            </a:r>
          </a:p>
          <a:p>
            <a:pPr eaLnBrk="1" hangingPunct="1">
              <a:defRPr/>
            </a:pPr>
            <a:endParaRPr lang="en-US" sz="2800" dirty="0" smtClean="0">
              <a:latin typeface="Times New Roman" pitchFamily="18" charset="0"/>
              <a:cs typeface="Times New Roman" pitchFamily="18" charset="0"/>
            </a:endParaRPr>
          </a:p>
          <a:p>
            <a:pPr eaLnBrk="1" hangingPunct="1">
              <a:defRPr/>
            </a:pPr>
            <a:endParaRPr lang="en-US" sz="2800" dirty="0" smtClean="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pPr>
              <a:defRPr/>
            </a:pPr>
            <a:fld id="{28D6F601-59A8-42B9-8A13-E8E59642C6F0}" type="slidenum">
              <a:rPr lang="en-US" smtClean="0"/>
              <a:pPr>
                <a:defRPr/>
              </a:pPr>
              <a:t>4</a:t>
            </a:fld>
            <a:endParaRPr lang="en-US" dirty="0"/>
          </a:p>
        </p:txBody>
      </p:sp>
    </p:spTree>
    <p:extLst>
      <p:ext uri="{BB962C8B-B14F-4D97-AF65-F5344CB8AC3E}">
        <p14:creationId xmlns:p14="http://schemas.microsoft.com/office/powerpoint/2010/main" val="27887516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685800" y="0"/>
            <a:ext cx="7772400" cy="609600"/>
          </a:xfrm>
        </p:spPr>
        <p:txBody>
          <a:bodyPr>
            <a:normAutofit fontScale="90000"/>
          </a:bodyPr>
          <a:lstStyle/>
          <a:p>
            <a:endParaRPr lang="en-US" smtClean="0"/>
          </a:p>
        </p:txBody>
      </p:sp>
      <p:sp>
        <p:nvSpPr>
          <p:cNvPr id="45059" name="Content Placeholder 2"/>
          <p:cNvSpPr>
            <a:spLocks noGrp="1"/>
          </p:cNvSpPr>
          <p:nvPr>
            <p:ph idx="1"/>
          </p:nvPr>
        </p:nvSpPr>
        <p:spPr>
          <a:xfrm>
            <a:off x="685800" y="762000"/>
            <a:ext cx="8153400" cy="5867400"/>
          </a:xfrm>
        </p:spPr>
        <p:txBody>
          <a:bodyPr>
            <a:normAutofit/>
          </a:bodyPr>
          <a:lstStyle/>
          <a:p>
            <a:r>
              <a:rPr lang="en-US" b="1" dirty="0" smtClean="0"/>
              <a:t>Semantic disorders </a:t>
            </a:r>
            <a:r>
              <a:rPr lang="en-US" dirty="0" smtClean="0"/>
              <a:t>are characterized by poor vocabulary development, inappropriate use of word meanings, and/or inability to comprehend word meanings. </a:t>
            </a:r>
          </a:p>
          <a:p>
            <a:r>
              <a:rPr lang="en-US" dirty="0" smtClean="0"/>
              <a:t>These students will demonstrate restrictions in word meanings, difficulty with multiple word meanings, excessive use of nonspecific terms (e.g., thing and stuff), and indefinite references (e.g., that and there). </a:t>
            </a:r>
          </a:p>
        </p:txBody>
      </p:sp>
      <p:sp>
        <p:nvSpPr>
          <p:cNvPr id="2" name="Slide Number Placeholder 1"/>
          <p:cNvSpPr>
            <a:spLocks noGrp="1"/>
          </p:cNvSpPr>
          <p:nvPr>
            <p:ph type="sldNum" sz="quarter" idx="12"/>
          </p:nvPr>
        </p:nvSpPr>
        <p:spPr/>
        <p:txBody>
          <a:bodyPr/>
          <a:lstStyle/>
          <a:p>
            <a:fld id="{688C99F2-7761-4000-9DF7-95FCE4B03878}" type="slidenum">
              <a:rPr lang="en-US" smtClean="0"/>
              <a:pPr/>
              <a:t>40</a:t>
            </a:fld>
            <a:endParaRPr lang="en-US"/>
          </a:p>
        </p:txBody>
      </p:sp>
    </p:spTree>
    <p:extLst>
      <p:ext uri="{BB962C8B-B14F-4D97-AF65-F5344CB8AC3E}">
        <p14:creationId xmlns:p14="http://schemas.microsoft.com/office/powerpoint/2010/main" val="2391085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685800" y="0"/>
            <a:ext cx="7772400" cy="609600"/>
          </a:xfrm>
        </p:spPr>
        <p:txBody>
          <a:bodyPr>
            <a:normAutofit fontScale="90000"/>
          </a:bodyPr>
          <a:lstStyle/>
          <a:p>
            <a:endParaRPr lang="en-US" smtClean="0"/>
          </a:p>
        </p:txBody>
      </p:sp>
      <p:sp>
        <p:nvSpPr>
          <p:cNvPr id="46083" name="Content Placeholder 2"/>
          <p:cNvSpPr>
            <a:spLocks noGrp="1"/>
          </p:cNvSpPr>
          <p:nvPr>
            <p:ph idx="1"/>
          </p:nvPr>
        </p:nvSpPr>
        <p:spPr>
          <a:xfrm>
            <a:off x="685800" y="762000"/>
            <a:ext cx="8001000" cy="5181600"/>
          </a:xfrm>
        </p:spPr>
        <p:txBody>
          <a:bodyPr/>
          <a:lstStyle/>
          <a:p>
            <a:r>
              <a:rPr lang="en-US" b="1" dirty="0" smtClean="0"/>
              <a:t>Pragmatic difficulties </a:t>
            </a:r>
            <a:r>
              <a:rPr lang="en-US" dirty="0" smtClean="0"/>
              <a:t>are characterized as problems in understanding and using language in different social contexts. </a:t>
            </a:r>
          </a:p>
          <a:p>
            <a:pPr lvl="1"/>
            <a:r>
              <a:rPr lang="en-US" dirty="0" smtClean="0"/>
              <a:t>These students may lack an understanding of the rules for making eye contact, respecting personal space, requesting information, and introducing topics. </a:t>
            </a:r>
          </a:p>
        </p:txBody>
      </p:sp>
      <p:sp>
        <p:nvSpPr>
          <p:cNvPr id="2" name="Slide Number Placeholder 1"/>
          <p:cNvSpPr>
            <a:spLocks noGrp="1"/>
          </p:cNvSpPr>
          <p:nvPr>
            <p:ph type="sldNum" sz="quarter" idx="12"/>
          </p:nvPr>
        </p:nvSpPr>
        <p:spPr/>
        <p:txBody>
          <a:bodyPr/>
          <a:lstStyle/>
          <a:p>
            <a:fld id="{688C99F2-7761-4000-9DF7-95FCE4B03878}" type="slidenum">
              <a:rPr lang="en-US" smtClean="0"/>
              <a:pPr/>
              <a:t>41</a:t>
            </a:fld>
            <a:endParaRPr lang="en-US"/>
          </a:p>
        </p:txBody>
      </p:sp>
    </p:spTree>
    <p:extLst>
      <p:ext uri="{BB962C8B-B14F-4D97-AF65-F5344CB8AC3E}">
        <p14:creationId xmlns:p14="http://schemas.microsoft.com/office/powerpoint/2010/main" val="2061822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685800" y="0"/>
            <a:ext cx="7772400" cy="609600"/>
          </a:xfrm>
        </p:spPr>
        <p:txBody>
          <a:bodyPr>
            <a:normAutofit fontScale="90000"/>
          </a:bodyPr>
          <a:lstStyle/>
          <a:p>
            <a:r>
              <a:rPr lang="en-US" b="1" dirty="0" smtClean="0"/>
              <a:t>5. Autism</a:t>
            </a:r>
            <a:endParaRPr lang="en-US" dirty="0" smtClean="0"/>
          </a:p>
        </p:txBody>
      </p:sp>
      <p:sp>
        <p:nvSpPr>
          <p:cNvPr id="47107" name="Content Placeholder 2"/>
          <p:cNvSpPr>
            <a:spLocks noGrp="1"/>
          </p:cNvSpPr>
          <p:nvPr>
            <p:ph idx="1"/>
          </p:nvPr>
        </p:nvSpPr>
        <p:spPr>
          <a:xfrm>
            <a:off x="685800" y="762000"/>
            <a:ext cx="8229600" cy="5943600"/>
          </a:xfrm>
        </p:spPr>
        <p:txBody>
          <a:bodyPr>
            <a:normAutofit lnSpcReduction="10000"/>
          </a:bodyPr>
          <a:lstStyle/>
          <a:p>
            <a:r>
              <a:rPr lang="en-US" b="1" dirty="0" smtClean="0"/>
              <a:t>Autism</a:t>
            </a:r>
            <a:r>
              <a:rPr lang="en-US" dirty="0" smtClean="0"/>
              <a:t> means a developmental disability significantly affecting </a:t>
            </a:r>
            <a:r>
              <a:rPr lang="en-US" b="1" dirty="0" smtClean="0"/>
              <a:t>verbal and nonverbal communication and social interaction</a:t>
            </a:r>
            <a:r>
              <a:rPr lang="en-US" dirty="0" smtClean="0"/>
              <a:t>, generally evident before age three that adversely affects a child‘s educational performance. </a:t>
            </a:r>
          </a:p>
          <a:p>
            <a:r>
              <a:rPr lang="en-US" dirty="0" smtClean="0"/>
              <a:t>Other characteristics often associated with autism are engaging in </a:t>
            </a:r>
          </a:p>
          <a:p>
            <a:pPr lvl="1"/>
            <a:r>
              <a:rPr lang="en-US" dirty="0" smtClean="0"/>
              <a:t>repetitive activities and stereotyped movements, </a:t>
            </a:r>
          </a:p>
          <a:p>
            <a:pPr lvl="1"/>
            <a:r>
              <a:rPr lang="en-US" dirty="0" smtClean="0"/>
              <a:t>resistance to environmental change or change in daily routines, and </a:t>
            </a:r>
          </a:p>
          <a:p>
            <a:pPr lvl="1"/>
            <a:r>
              <a:rPr lang="en-US" dirty="0" smtClean="0"/>
              <a:t>unusual responses to sensory experiences. </a:t>
            </a:r>
          </a:p>
        </p:txBody>
      </p:sp>
      <p:sp>
        <p:nvSpPr>
          <p:cNvPr id="2" name="Slide Number Placeholder 1"/>
          <p:cNvSpPr>
            <a:spLocks noGrp="1"/>
          </p:cNvSpPr>
          <p:nvPr>
            <p:ph type="sldNum" sz="quarter" idx="12"/>
          </p:nvPr>
        </p:nvSpPr>
        <p:spPr/>
        <p:txBody>
          <a:bodyPr/>
          <a:lstStyle/>
          <a:p>
            <a:fld id="{688C99F2-7761-4000-9DF7-95FCE4B03878}" type="slidenum">
              <a:rPr lang="en-US" smtClean="0"/>
              <a:pPr/>
              <a:t>42</a:t>
            </a:fld>
            <a:endParaRPr lang="en-US"/>
          </a:p>
        </p:txBody>
      </p:sp>
    </p:spTree>
    <p:extLst>
      <p:ext uri="{BB962C8B-B14F-4D97-AF65-F5344CB8AC3E}">
        <p14:creationId xmlns:p14="http://schemas.microsoft.com/office/powerpoint/2010/main" val="3823347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685800" y="0"/>
            <a:ext cx="7772400" cy="609600"/>
          </a:xfrm>
        </p:spPr>
        <p:txBody>
          <a:bodyPr>
            <a:normAutofit fontScale="90000"/>
          </a:bodyPr>
          <a:lstStyle/>
          <a:p>
            <a:endParaRPr lang="en-US" smtClean="0"/>
          </a:p>
        </p:txBody>
      </p:sp>
      <p:sp>
        <p:nvSpPr>
          <p:cNvPr id="50179" name="Content Placeholder 2"/>
          <p:cNvSpPr>
            <a:spLocks noGrp="1"/>
          </p:cNvSpPr>
          <p:nvPr>
            <p:ph idx="1"/>
          </p:nvPr>
        </p:nvSpPr>
        <p:spPr>
          <a:xfrm>
            <a:off x="685800" y="762000"/>
            <a:ext cx="8001000" cy="5181600"/>
          </a:xfrm>
        </p:spPr>
        <p:txBody>
          <a:bodyPr>
            <a:normAutofit/>
          </a:bodyPr>
          <a:lstStyle/>
          <a:p>
            <a:r>
              <a:rPr lang="en-US" dirty="0" smtClean="0"/>
              <a:t>Children with autism vary literally in their use of words, (</a:t>
            </a:r>
            <a:r>
              <a:rPr lang="en-US" dirty="0" err="1" smtClean="0"/>
              <a:t>Rutter</a:t>
            </a:r>
            <a:r>
              <a:rPr lang="en-US" dirty="0" smtClean="0"/>
              <a:t>, 1966). </a:t>
            </a:r>
          </a:p>
          <a:p>
            <a:r>
              <a:rPr lang="en-US" dirty="0" smtClean="0"/>
              <a:t>Communication deficiencies may leave a lasting mark of social retardation on the child. </a:t>
            </a:r>
          </a:p>
        </p:txBody>
      </p:sp>
      <p:sp>
        <p:nvSpPr>
          <p:cNvPr id="2" name="Slide Number Placeholder 1"/>
          <p:cNvSpPr>
            <a:spLocks noGrp="1"/>
          </p:cNvSpPr>
          <p:nvPr>
            <p:ph type="sldNum" sz="quarter" idx="12"/>
          </p:nvPr>
        </p:nvSpPr>
        <p:spPr/>
        <p:txBody>
          <a:bodyPr/>
          <a:lstStyle/>
          <a:p>
            <a:fld id="{688C99F2-7761-4000-9DF7-95FCE4B03878}" type="slidenum">
              <a:rPr lang="en-US" smtClean="0"/>
              <a:pPr/>
              <a:t>43</a:t>
            </a:fld>
            <a:endParaRPr lang="en-US"/>
          </a:p>
        </p:txBody>
      </p:sp>
    </p:spTree>
    <p:extLst>
      <p:ext uri="{BB962C8B-B14F-4D97-AF65-F5344CB8AC3E}">
        <p14:creationId xmlns:p14="http://schemas.microsoft.com/office/powerpoint/2010/main" val="2716172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650413" y="152400"/>
            <a:ext cx="7772400" cy="609600"/>
          </a:xfrm>
        </p:spPr>
        <p:txBody>
          <a:bodyPr>
            <a:normAutofit fontScale="90000"/>
          </a:bodyPr>
          <a:lstStyle/>
          <a:p>
            <a:r>
              <a:rPr lang="en-US" b="1" dirty="0" smtClean="0"/>
              <a:t>6. Emotional </a:t>
            </a:r>
            <a:r>
              <a:rPr lang="en-US" b="1" dirty="0"/>
              <a:t>and Behavioral Disorders </a:t>
            </a:r>
            <a:endParaRPr lang="en-US" dirty="0" smtClean="0"/>
          </a:p>
        </p:txBody>
      </p:sp>
      <p:sp>
        <p:nvSpPr>
          <p:cNvPr id="52227" name="Content Placeholder 2"/>
          <p:cNvSpPr>
            <a:spLocks noGrp="1"/>
          </p:cNvSpPr>
          <p:nvPr>
            <p:ph idx="1"/>
          </p:nvPr>
        </p:nvSpPr>
        <p:spPr>
          <a:xfrm>
            <a:off x="609600" y="914400"/>
            <a:ext cx="8305800" cy="5791200"/>
          </a:xfrm>
        </p:spPr>
        <p:txBody>
          <a:bodyPr>
            <a:normAutofit fontScale="92500" lnSpcReduction="20000"/>
          </a:bodyPr>
          <a:lstStyle/>
          <a:p>
            <a:pPr marL="0" indent="0">
              <a:buFontTx/>
              <a:buNone/>
              <a:defRPr/>
            </a:pPr>
            <a:r>
              <a:rPr lang="en-US" b="1" dirty="0"/>
              <a:t>Emotional and Behavioral </a:t>
            </a:r>
            <a:r>
              <a:rPr lang="en-US" b="1" dirty="0" smtClean="0"/>
              <a:t>Disorders </a:t>
            </a:r>
            <a:r>
              <a:rPr lang="en-US" dirty="0"/>
              <a:t>adversely affects educational </a:t>
            </a:r>
            <a:r>
              <a:rPr lang="en-US" dirty="0" smtClean="0"/>
              <a:t>performance in one </a:t>
            </a:r>
            <a:r>
              <a:rPr lang="en-US" dirty="0"/>
              <a:t>or more of the following </a:t>
            </a:r>
            <a:endParaRPr lang="en-US" b="1" dirty="0" smtClean="0"/>
          </a:p>
          <a:p>
            <a:pPr marL="0" indent="0">
              <a:buFontTx/>
              <a:buNone/>
              <a:defRPr/>
            </a:pPr>
            <a:r>
              <a:rPr lang="en-US" dirty="0" smtClean="0"/>
              <a:t>1) An inability to learn that cannot be explained by intellectual, sensory, or health factors; </a:t>
            </a:r>
          </a:p>
          <a:p>
            <a:pPr marL="0" indent="0">
              <a:buFontTx/>
              <a:buNone/>
              <a:defRPr/>
            </a:pPr>
            <a:r>
              <a:rPr lang="en-US" dirty="0" smtClean="0"/>
              <a:t>2) An inability to build or maintain satisfactory interpersonal relationships with peers and teachers; </a:t>
            </a:r>
          </a:p>
          <a:p>
            <a:pPr marL="0" indent="0">
              <a:buFontTx/>
              <a:buNone/>
              <a:defRPr/>
            </a:pPr>
            <a:r>
              <a:rPr lang="en-US" dirty="0" smtClean="0"/>
              <a:t>3) Inappropriate types of behavior or feelings under normal circumstances; </a:t>
            </a:r>
          </a:p>
          <a:p>
            <a:pPr marL="0" indent="0">
              <a:buFontTx/>
              <a:buNone/>
              <a:defRPr/>
            </a:pPr>
            <a:r>
              <a:rPr lang="en-US" dirty="0" smtClean="0"/>
              <a:t>4) A general pervasive mood of unhappiness or depression; or </a:t>
            </a:r>
            <a:endParaRPr lang="en-US" dirty="0"/>
          </a:p>
          <a:p>
            <a:pPr marL="0" indent="0">
              <a:buFontTx/>
              <a:buNone/>
              <a:defRPr/>
            </a:pPr>
            <a:r>
              <a:rPr lang="en-US" dirty="0"/>
              <a:t>5) A tendency to develop physical symptoms or fears associated with personal or school problems. </a:t>
            </a:r>
            <a:endParaRPr lang="en-US" sz="2800" dirty="0"/>
          </a:p>
          <a:p>
            <a:pPr marL="0" indent="0">
              <a:buFontTx/>
              <a:buNone/>
              <a:defRPr/>
            </a:pPr>
            <a:endParaRPr lang="en-US" dirty="0" smtClean="0"/>
          </a:p>
          <a:p>
            <a:pPr>
              <a:defRPr/>
            </a:pPr>
            <a:endParaRPr lang="en-US" dirty="0" smtClean="0"/>
          </a:p>
        </p:txBody>
      </p:sp>
      <p:pic>
        <p:nvPicPr>
          <p:cNvPr id="4" name="Picture 2" descr="child in wheelchai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852507" y="5715000"/>
            <a:ext cx="1140612" cy="115209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88C99F2-7761-4000-9DF7-95FCE4B03878}" type="slidenum">
              <a:rPr lang="en-US" smtClean="0"/>
              <a:pPr/>
              <a:t>44</a:t>
            </a:fld>
            <a:endParaRPr lang="en-US"/>
          </a:p>
        </p:txBody>
      </p:sp>
    </p:spTree>
    <p:extLst>
      <p:ext uri="{BB962C8B-B14F-4D97-AF65-F5344CB8AC3E}">
        <p14:creationId xmlns:p14="http://schemas.microsoft.com/office/powerpoint/2010/main" val="2580670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457200" y="0"/>
            <a:ext cx="8458200" cy="838200"/>
          </a:xfrm>
        </p:spPr>
        <p:txBody>
          <a:bodyPr>
            <a:noAutofit/>
          </a:bodyPr>
          <a:lstStyle/>
          <a:p>
            <a:r>
              <a:rPr lang="en-US" sz="3200" b="1" dirty="0"/>
              <a:t>Classification of behavioral and emotional disorders </a:t>
            </a:r>
            <a:endParaRPr lang="en-US" sz="3200" dirty="0" smtClean="0"/>
          </a:p>
        </p:txBody>
      </p:sp>
      <p:sp>
        <p:nvSpPr>
          <p:cNvPr id="54275" name="Content Placeholder 2"/>
          <p:cNvSpPr>
            <a:spLocks noGrp="1"/>
          </p:cNvSpPr>
          <p:nvPr>
            <p:ph idx="1"/>
          </p:nvPr>
        </p:nvSpPr>
        <p:spPr>
          <a:xfrm>
            <a:off x="685800" y="1018309"/>
            <a:ext cx="8001000" cy="5029200"/>
          </a:xfrm>
        </p:spPr>
        <p:txBody>
          <a:bodyPr>
            <a:normAutofit lnSpcReduction="10000"/>
          </a:bodyPr>
          <a:lstStyle/>
          <a:p>
            <a:pPr marL="0" indent="0">
              <a:buNone/>
            </a:pPr>
            <a:r>
              <a:rPr lang="en-US" sz="2800" dirty="0" smtClean="0"/>
              <a:t>Different classification </a:t>
            </a:r>
            <a:r>
              <a:rPr lang="en-US" sz="2800" dirty="0"/>
              <a:t>systems of behavioral and emotional disorders can be used for special </a:t>
            </a:r>
            <a:r>
              <a:rPr lang="en-US" sz="2800" dirty="0" smtClean="0"/>
              <a:t>education, These </a:t>
            </a:r>
            <a:r>
              <a:rPr lang="en-US" sz="2800" dirty="0"/>
              <a:t>include: </a:t>
            </a:r>
          </a:p>
          <a:p>
            <a:r>
              <a:rPr lang="en-US" sz="2800" b="1" dirty="0"/>
              <a:t>Conduct disorder:  </a:t>
            </a:r>
            <a:r>
              <a:rPr lang="en-US" sz="2800" dirty="0"/>
              <a:t>individuals may seek attention, are disruptive and act out</a:t>
            </a:r>
            <a:r>
              <a:rPr lang="en-US" sz="2800" dirty="0" smtClean="0"/>
              <a:t>.</a:t>
            </a:r>
          </a:p>
          <a:p>
            <a:pPr lvl="0"/>
            <a:r>
              <a:rPr lang="en-US" sz="2800" b="1" dirty="0"/>
              <a:t>Socialized aggression:  </a:t>
            </a:r>
            <a:r>
              <a:rPr lang="en-US" sz="2800" dirty="0"/>
              <a:t>individuals join subculture group of peers who are openly disrespectful to their peers, teachers, and parents. Early symptoms include stealing, running away from home, habitual lying</a:t>
            </a:r>
            <a:endParaRPr lang="en-US" dirty="0"/>
          </a:p>
          <a:p>
            <a:pPr marL="0" indent="0">
              <a:buNone/>
            </a:pPr>
            <a:r>
              <a:rPr lang="en-US" dirty="0" smtClean="0"/>
              <a:t> </a:t>
            </a:r>
          </a:p>
        </p:txBody>
      </p:sp>
      <p:pic>
        <p:nvPicPr>
          <p:cNvPr id="1026" name="Picture 2" descr="Image result for sample people with disabi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1919" y="6019800"/>
            <a:ext cx="1785257" cy="8382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88C99F2-7761-4000-9DF7-95FCE4B03878}" type="slidenum">
              <a:rPr lang="en-US" smtClean="0"/>
              <a:pPr/>
              <a:t>45</a:t>
            </a:fld>
            <a:endParaRPr lang="en-US"/>
          </a:p>
        </p:txBody>
      </p:sp>
    </p:spTree>
    <p:extLst>
      <p:ext uri="{BB962C8B-B14F-4D97-AF65-F5344CB8AC3E}">
        <p14:creationId xmlns:p14="http://schemas.microsoft.com/office/powerpoint/2010/main" val="12827496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685800" y="0"/>
            <a:ext cx="7772400" cy="609600"/>
          </a:xfrm>
        </p:spPr>
        <p:txBody>
          <a:bodyPr>
            <a:normAutofit fontScale="90000"/>
          </a:bodyPr>
          <a:lstStyle/>
          <a:p>
            <a:endParaRPr lang="en-US" smtClean="0"/>
          </a:p>
        </p:txBody>
      </p:sp>
      <p:sp>
        <p:nvSpPr>
          <p:cNvPr id="56323" name="Content Placeholder 2"/>
          <p:cNvSpPr>
            <a:spLocks noGrp="1"/>
          </p:cNvSpPr>
          <p:nvPr>
            <p:ph idx="1"/>
          </p:nvPr>
        </p:nvSpPr>
        <p:spPr>
          <a:xfrm>
            <a:off x="685800" y="685800"/>
            <a:ext cx="8305800" cy="5943600"/>
          </a:xfrm>
        </p:spPr>
        <p:txBody>
          <a:bodyPr/>
          <a:lstStyle/>
          <a:p>
            <a:pPr lvl="0"/>
            <a:r>
              <a:rPr lang="en-US" b="1" dirty="0"/>
              <a:t>Attention problems</a:t>
            </a:r>
            <a:r>
              <a:rPr lang="en-US" dirty="0"/>
              <a:t>- These individuals may have attention deficit, are easily destructible and have poor concentration. </a:t>
            </a:r>
            <a:endParaRPr lang="en-US" dirty="0" smtClean="0"/>
          </a:p>
          <a:p>
            <a:pPr lvl="0"/>
            <a:r>
              <a:rPr lang="en-US" b="1" dirty="0" smtClean="0"/>
              <a:t>Anxiety/Withdrawn</a:t>
            </a:r>
            <a:r>
              <a:rPr lang="en-US" dirty="0" smtClean="0"/>
              <a:t>- </a:t>
            </a:r>
            <a:r>
              <a:rPr lang="en-US" dirty="0"/>
              <a:t>These individuals are self-conscious, reserved, and unsure of themselves. </a:t>
            </a:r>
            <a:endParaRPr lang="en-US" dirty="0" smtClean="0"/>
          </a:p>
          <a:p>
            <a:pPr lvl="1"/>
            <a:r>
              <a:rPr lang="en-US" dirty="0" smtClean="0"/>
              <a:t>They </a:t>
            </a:r>
            <a:r>
              <a:rPr lang="en-US" dirty="0"/>
              <a:t>typically have low self-esteem and withdraw from immediate activities. </a:t>
            </a:r>
            <a:endParaRPr lang="en-US" dirty="0" smtClean="0"/>
          </a:p>
        </p:txBody>
      </p:sp>
      <p:sp>
        <p:nvSpPr>
          <p:cNvPr id="2" name="Slide Number Placeholder 1"/>
          <p:cNvSpPr>
            <a:spLocks noGrp="1"/>
          </p:cNvSpPr>
          <p:nvPr>
            <p:ph type="sldNum" sz="quarter" idx="12"/>
          </p:nvPr>
        </p:nvSpPr>
        <p:spPr/>
        <p:txBody>
          <a:bodyPr/>
          <a:lstStyle/>
          <a:p>
            <a:fld id="{688C99F2-7761-4000-9DF7-95FCE4B03878}" type="slidenum">
              <a:rPr lang="en-US" smtClean="0"/>
              <a:pPr/>
              <a:t>46</a:t>
            </a:fld>
            <a:endParaRPr lang="en-US"/>
          </a:p>
        </p:txBody>
      </p:sp>
    </p:spTree>
    <p:extLst>
      <p:ext uri="{BB962C8B-B14F-4D97-AF65-F5344CB8AC3E}">
        <p14:creationId xmlns:p14="http://schemas.microsoft.com/office/powerpoint/2010/main" val="195719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685800" y="0"/>
            <a:ext cx="7772400" cy="609600"/>
          </a:xfrm>
        </p:spPr>
        <p:txBody>
          <a:bodyPr>
            <a:normAutofit fontScale="90000"/>
          </a:bodyPr>
          <a:lstStyle/>
          <a:p>
            <a:endParaRPr lang="en-US" smtClean="0"/>
          </a:p>
        </p:txBody>
      </p:sp>
      <p:sp>
        <p:nvSpPr>
          <p:cNvPr id="57347" name="Content Placeholder 2"/>
          <p:cNvSpPr>
            <a:spLocks noGrp="1"/>
          </p:cNvSpPr>
          <p:nvPr>
            <p:ph idx="1"/>
          </p:nvPr>
        </p:nvSpPr>
        <p:spPr>
          <a:xfrm>
            <a:off x="685800" y="762000"/>
            <a:ext cx="8001000" cy="5181600"/>
          </a:xfrm>
        </p:spPr>
        <p:txBody>
          <a:bodyPr/>
          <a:lstStyle/>
          <a:p>
            <a:pPr lvl="0"/>
            <a:r>
              <a:rPr lang="en-US" b="1" dirty="0"/>
              <a:t>Psychotic behavior: </a:t>
            </a:r>
            <a:r>
              <a:rPr lang="en-US" dirty="0"/>
              <a:t>These individuals show more bizarre behavior. </a:t>
            </a:r>
            <a:endParaRPr lang="en-US" dirty="0" smtClean="0"/>
          </a:p>
          <a:p>
            <a:pPr lvl="1"/>
            <a:r>
              <a:rPr lang="en-US" dirty="0" smtClean="0"/>
              <a:t>They </a:t>
            </a:r>
            <a:r>
              <a:rPr lang="en-US" dirty="0"/>
              <a:t>may hallucinate, deal in a fantasy world and may even talk in gibberish. </a:t>
            </a:r>
          </a:p>
          <a:p>
            <a:pPr lvl="0"/>
            <a:r>
              <a:rPr lang="en-US" b="1" dirty="0"/>
              <a:t>Motor excess: </a:t>
            </a:r>
            <a:r>
              <a:rPr lang="en-US" dirty="0"/>
              <a:t>These students are hyperactive. </a:t>
            </a:r>
            <a:endParaRPr lang="en-US" dirty="0" smtClean="0"/>
          </a:p>
          <a:p>
            <a:pPr lvl="1"/>
            <a:r>
              <a:rPr lang="en-US" dirty="0" smtClean="0"/>
              <a:t>They </a:t>
            </a:r>
            <a:r>
              <a:rPr lang="en-US" dirty="0"/>
              <a:t>cannot sit nor listen to others nor keep their attention focused.    </a:t>
            </a:r>
          </a:p>
          <a:p>
            <a:endParaRPr lang="en-US" dirty="0"/>
          </a:p>
          <a:p>
            <a:endParaRPr lang="en-US" dirty="0" smtClean="0"/>
          </a:p>
        </p:txBody>
      </p:sp>
      <p:sp>
        <p:nvSpPr>
          <p:cNvPr id="2" name="Slide Number Placeholder 1"/>
          <p:cNvSpPr>
            <a:spLocks noGrp="1"/>
          </p:cNvSpPr>
          <p:nvPr>
            <p:ph type="sldNum" sz="quarter" idx="12"/>
          </p:nvPr>
        </p:nvSpPr>
        <p:spPr/>
        <p:txBody>
          <a:bodyPr/>
          <a:lstStyle/>
          <a:p>
            <a:fld id="{688C99F2-7761-4000-9DF7-95FCE4B03878}" type="slidenum">
              <a:rPr lang="en-US" smtClean="0"/>
              <a:pPr/>
              <a:t>47</a:t>
            </a:fld>
            <a:endParaRPr lang="en-US"/>
          </a:p>
        </p:txBody>
      </p:sp>
    </p:spTree>
    <p:extLst>
      <p:ext uri="{BB962C8B-B14F-4D97-AF65-F5344CB8AC3E}">
        <p14:creationId xmlns:p14="http://schemas.microsoft.com/office/powerpoint/2010/main" val="3316657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685800" y="0"/>
            <a:ext cx="7772400" cy="609600"/>
          </a:xfrm>
        </p:spPr>
        <p:txBody>
          <a:bodyPr>
            <a:normAutofit fontScale="90000"/>
          </a:bodyPr>
          <a:lstStyle/>
          <a:p>
            <a:endParaRPr lang="en-US" smtClean="0"/>
          </a:p>
        </p:txBody>
      </p:sp>
      <p:sp>
        <p:nvSpPr>
          <p:cNvPr id="58371" name="Content Placeholder 2"/>
          <p:cNvSpPr>
            <a:spLocks noGrp="1"/>
          </p:cNvSpPr>
          <p:nvPr>
            <p:ph idx="1"/>
          </p:nvPr>
        </p:nvSpPr>
        <p:spPr>
          <a:xfrm>
            <a:off x="457200" y="762000"/>
            <a:ext cx="8458200" cy="6096000"/>
          </a:xfrm>
        </p:spPr>
        <p:txBody>
          <a:bodyPr/>
          <a:lstStyle/>
          <a:p>
            <a:pPr marL="0" indent="0">
              <a:buNone/>
            </a:pPr>
            <a:r>
              <a:rPr lang="en-US" sz="2800" dirty="0"/>
              <a:t>Kauffman (1993) conclude that emotion or behavioral disorders fall into two broad classifications: </a:t>
            </a:r>
          </a:p>
          <a:p>
            <a:pPr marL="0" indent="0">
              <a:buNone/>
            </a:pPr>
            <a:r>
              <a:rPr lang="en-US" sz="2800" dirty="0"/>
              <a:t>1) </a:t>
            </a:r>
            <a:r>
              <a:rPr lang="en-US" sz="2800" b="1" dirty="0"/>
              <a:t>Externalizing Behavior</a:t>
            </a:r>
            <a:r>
              <a:rPr lang="en-US" sz="2800" dirty="0"/>
              <a:t>: also called under controlled disorder, include such problems disobedience, disruptiveness, fighting, tempers tantrums, irresponsibility, jealous, anger, attention seeking etc… </a:t>
            </a:r>
          </a:p>
          <a:p>
            <a:pPr marL="0" indent="0">
              <a:buNone/>
            </a:pPr>
            <a:r>
              <a:rPr lang="en-US" sz="2800" dirty="0"/>
              <a:t>2) </a:t>
            </a:r>
            <a:r>
              <a:rPr lang="en-US" sz="2800" b="1" dirty="0"/>
              <a:t>Internalizing Behavior:</a:t>
            </a:r>
            <a:r>
              <a:rPr lang="en-US" sz="2800" dirty="0"/>
              <a:t> also known as over controlled disorders, include such problems anxiety, immaturity, shyness, social withdrawal, feeling of inadequacy (inferiority), guilt, depression and worries a great deal  </a:t>
            </a:r>
          </a:p>
          <a:p>
            <a:endParaRPr lang="en-US" dirty="0" smtClean="0"/>
          </a:p>
        </p:txBody>
      </p:sp>
      <p:sp>
        <p:nvSpPr>
          <p:cNvPr id="2" name="Slide Number Placeholder 1"/>
          <p:cNvSpPr>
            <a:spLocks noGrp="1"/>
          </p:cNvSpPr>
          <p:nvPr>
            <p:ph type="sldNum" sz="quarter" idx="12"/>
          </p:nvPr>
        </p:nvSpPr>
        <p:spPr/>
        <p:txBody>
          <a:bodyPr/>
          <a:lstStyle/>
          <a:p>
            <a:fld id="{688C99F2-7761-4000-9DF7-95FCE4B03878}" type="slidenum">
              <a:rPr lang="en-US" smtClean="0"/>
              <a:pPr/>
              <a:t>48</a:t>
            </a:fld>
            <a:endParaRPr lang="en-US"/>
          </a:p>
        </p:txBody>
      </p:sp>
    </p:spTree>
    <p:extLst>
      <p:ext uri="{BB962C8B-B14F-4D97-AF65-F5344CB8AC3E}">
        <p14:creationId xmlns:p14="http://schemas.microsoft.com/office/powerpoint/2010/main" val="24073525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685800" y="0"/>
            <a:ext cx="7772400" cy="838200"/>
          </a:xfrm>
        </p:spPr>
        <p:txBody>
          <a:bodyPr/>
          <a:lstStyle/>
          <a:p>
            <a:r>
              <a:rPr lang="en-US" sz="2800" b="1" dirty="0"/>
              <a:t>Causes of behavioral and emotional disorders </a:t>
            </a:r>
            <a:endParaRPr lang="en-US" dirty="0" smtClean="0"/>
          </a:p>
        </p:txBody>
      </p:sp>
      <p:sp>
        <p:nvSpPr>
          <p:cNvPr id="59395" name="Content Placeholder 2"/>
          <p:cNvSpPr>
            <a:spLocks noGrp="1"/>
          </p:cNvSpPr>
          <p:nvPr>
            <p:ph idx="1"/>
          </p:nvPr>
        </p:nvSpPr>
        <p:spPr>
          <a:xfrm>
            <a:off x="685800" y="762000"/>
            <a:ext cx="8229600" cy="6248400"/>
          </a:xfrm>
        </p:spPr>
        <p:txBody>
          <a:bodyPr/>
          <a:lstStyle/>
          <a:p>
            <a:pPr marL="0" indent="0">
              <a:buNone/>
            </a:pPr>
            <a:r>
              <a:rPr lang="en-US" sz="2800" dirty="0" smtClean="0"/>
              <a:t>Behavioral </a:t>
            </a:r>
            <a:r>
              <a:rPr lang="en-US" sz="2800" dirty="0"/>
              <a:t>and emotion disorders result from many causes, these includes the following.</a:t>
            </a:r>
            <a:r>
              <a:rPr lang="en-US" dirty="0"/>
              <a:t> </a:t>
            </a:r>
          </a:p>
          <a:p>
            <a:pPr marL="0" indent="0">
              <a:buNone/>
            </a:pPr>
            <a:r>
              <a:rPr lang="en-US" sz="2400" dirty="0"/>
              <a:t>1. </a:t>
            </a:r>
            <a:r>
              <a:rPr lang="en-US" sz="2400" b="1" dirty="0">
                <a:solidFill>
                  <a:srgbClr val="0000FF"/>
                </a:solidFill>
              </a:rPr>
              <a:t>Biological</a:t>
            </a:r>
            <a:r>
              <a:rPr lang="en-US" sz="2400" dirty="0"/>
              <a:t>- includes genetic disorders, brain damage, and malnutrition, allergies, temperament and   damage to the central nervous system. </a:t>
            </a:r>
          </a:p>
          <a:p>
            <a:pPr marL="0" indent="0">
              <a:buNone/>
            </a:pPr>
            <a:r>
              <a:rPr lang="en-US" sz="2400" dirty="0"/>
              <a:t>2. </a:t>
            </a:r>
            <a:r>
              <a:rPr lang="en-US" sz="2400" b="1" dirty="0">
                <a:solidFill>
                  <a:srgbClr val="0000FF"/>
                </a:solidFill>
              </a:rPr>
              <a:t>Family factors- </a:t>
            </a:r>
            <a:r>
              <a:rPr lang="en-US" sz="2400" dirty="0"/>
              <a:t>include family interactions, family influence, child abuse, neglect, and poor disciplinary practices at home. </a:t>
            </a:r>
          </a:p>
          <a:p>
            <a:pPr marL="0" indent="0">
              <a:buNone/>
            </a:pPr>
            <a:r>
              <a:rPr lang="en-US" sz="2400" dirty="0"/>
              <a:t>3. </a:t>
            </a:r>
            <a:r>
              <a:rPr lang="en-US" sz="2400" b="1" dirty="0">
                <a:solidFill>
                  <a:srgbClr val="0000FF"/>
                </a:solidFill>
              </a:rPr>
              <a:t>Cultural factors- </a:t>
            </a:r>
            <a:r>
              <a:rPr lang="en-US" sz="2400" dirty="0"/>
              <a:t>include some traditional and cultural negative practices, for example watching violence and sexually oriented movies and TV programs. </a:t>
            </a:r>
          </a:p>
          <a:p>
            <a:pPr marL="0" indent="0">
              <a:buNone/>
            </a:pPr>
            <a:r>
              <a:rPr lang="en-US" sz="2400" dirty="0"/>
              <a:t>4. </a:t>
            </a:r>
            <a:r>
              <a:rPr lang="en-US" sz="2400" b="1" dirty="0">
                <a:solidFill>
                  <a:srgbClr val="0000FF"/>
                </a:solidFill>
              </a:rPr>
              <a:t>Environmental factors- </a:t>
            </a:r>
            <a:r>
              <a:rPr lang="en-US" sz="2400" dirty="0"/>
              <a:t>include peer pressure, living in impoverished areas, and schooling practices that are unresponsive to individual needs. </a:t>
            </a:r>
          </a:p>
          <a:p>
            <a:pPr marL="0" indent="0">
              <a:buNone/>
            </a:pPr>
            <a:endParaRPr lang="en-US" sz="2400" dirty="0" smtClean="0"/>
          </a:p>
        </p:txBody>
      </p:sp>
      <p:sp>
        <p:nvSpPr>
          <p:cNvPr id="2" name="Slide Number Placeholder 1"/>
          <p:cNvSpPr>
            <a:spLocks noGrp="1"/>
          </p:cNvSpPr>
          <p:nvPr>
            <p:ph type="sldNum" sz="quarter" idx="12"/>
          </p:nvPr>
        </p:nvSpPr>
        <p:spPr/>
        <p:txBody>
          <a:bodyPr/>
          <a:lstStyle/>
          <a:p>
            <a:fld id="{688C99F2-7761-4000-9DF7-95FCE4B03878}" type="slidenum">
              <a:rPr lang="en-US" smtClean="0"/>
              <a:pPr/>
              <a:t>49</a:t>
            </a:fld>
            <a:endParaRPr lang="en-US"/>
          </a:p>
        </p:txBody>
      </p:sp>
    </p:spTree>
    <p:extLst>
      <p:ext uri="{BB962C8B-B14F-4D97-AF65-F5344CB8AC3E}">
        <p14:creationId xmlns:p14="http://schemas.microsoft.com/office/powerpoint/2010/main" val="3178360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96000"/>
          </a:xfrm>
        </p:spPr>
        <p:txBody>
          <a:bodyPr rtlCol="0">
            <a:normAutofit fontScale="92500" lnSpcReduction="10000"/>
          </a:bodyPr>
          <a:lstStyle/>
          <a:p>
            <a:pPr algn="just" eaLnBrk="1" fontAlgn="auto" hangingPunct="1">
              <a:spcAft>
                <a:spcPts val="0"/>
              </a:spcAft>
              <a:buFont typeface="Wingdings" pitchFamily="2" charset="2"/>
              <a:buChar char="Ø"/>
              <a:defRPr/>
            </a:pPr>
            <a:r>
              <a:rPr lang="en-US" sz="2800" b="1" dirty="0" smtClean="0">
                <a:latin typeface="Times New Roman" pitchFamily="18" charset="0"/>
                <a:cs typeface="Times New Roman" pitchFamily="18" charset="0"/>
              </a:rPr>
              <a:t>Disability </a:t>
            </a:r>
            <a:r>
              <a:rPr lang="en-US" sz="2800" b="1" dirty="0">
                <a:latin typeface="Times New Roman" pitchFamily="18" charset="0"/>
                <a:cs typeface="Times New Roman" pitchFamily="18" charset="0"/>
              </a:rPr>
              <a:t>is </a:t>
            </a:r>
            <a:r>
              <a:rPr lang="en-US" sz="2800" dirty="0">
                <a:latin typeface="Times New Roman" pitchFamily="18" charset="0"/>
                <a:cs typeface="Times New Roman" pitchFamily="18" charset="0"/>
              </a:rPr>
              <a:t>a condition </a:t>
            </a:r>
            <a:r>
              <a:rPr lang="en-US" sz="2800" dirty="0">
                <a:solidFill>
                  <a:srgbClr val="FF0000"/>
                </a:solidFill>
                <a:latin typeface="Times New Roman" pitchFamily="18" charset="0"/>
                <a:cs typeface="Times New Roman" pitchFamily="18" charset="0"/>
              </a:rPr>
              <a:t>caused by </a:t>
            </a:r>
            <a:r>
              <a:rPr lang="en-US" sz="2800" dirty="0">
                <a:latin typeface="Times New Roman" pitchFamily="18" charset="0"/>
                <a:cs typeface="Times New Roman" pitchFamily="18" charset="0"/>
              </a:rPr>
              <a:t>an accident, trauma, genetics or disease that may limit a person’s mobility, hearing, vision, speech or cognitive </a:t>
            </a:r>
            <a:r>
              <a:rPr lang="en-US" sz="2800" dirty="0" smtClean="0">
                <a:latin typeface="Times New Roman" pitchFamily="18" charset="0"/>
                <a:cs typeface="Times New Roman" pitchFamily="18" charset="0"/>
              </a:rPr>
              <a:t>function.</a:t>
            </a:r>
          </a:p>
          <a:p>
            <a:pPr algn="just" eaLnBrk="1" fontAlgn="auto" hangingPunct="1">
              <a:spcAft>
                <a:spcPts val="0"/>
              </a:spcAft>
              <a:buFont typeface="Wingdings" pitchFamily="2" charset="2"/>
              <a:buChar char="Ø"/>
              <a:defRPr/>
            </a:pPr>
            <a:endParaRPr lang="en-US" sz="2800" dirty="0" smtClean="0">
              <a:latin typeface="Times New Roman" pitchFamily="18" charset="0"/>
              <a:cs typeface="Times New Roman" pitchFamily="18" charset="0"/>
            </a:endParaRPr>
          </a:p>
          <a:p>
            <a:pPr algn="just" eaLnBrk="1" fontAlgn="auto" hangingPunct="1">
              <a:spcAft>
                <a:spcPts val="0"/>
              </a:spcAft>
              <a:buFont typeface="Arial" pitchFamily="34" charset="0"/>
              <a:buNone/>
              <a:defRPr/>
            </a:pPr>
            <a:endParaRPr lang="en-US" sz="1400" dirty="0" smtClean="0">
              <a:latin typeface="Times New Roman" pitchFamily="18" charset="0"/>
              <a:cs typeface="Times New Roman" pitchFamily="18" charset="0"/>
            </a:endParaRPr>
          </a:p>
          <a:p>
            <a:pPr algn="just" eaLnBrk="1" fontAlgn="auto" hangingPunct="1">
              <a:spcAft>
                <a:spcPts val="0"/>
              </a:spcAft>
              <a:buFont typeface="Wingdings" pitchFamily="2" charset="2"/>
              <a:buChar char="Ø"/>
              <a:defRPr/>
            </a:pPr>
            <a:r>
              <a:rPr lang="en-US" dirty="0" smtClean="0">
                <a:latin typeface="Times New Roman" pitchFamily="18" charset="0"/>
                <a:cs typeface="Times New Roman" pitchFamily="18" charset="0"/>
              </a:rPr>
              <a:t>It is </a:t>
            </a:r>
            <a:r>
              <a:rPr lang="en-US" dirty="0" smtClean="0">
                <a:solidFill>
                  <a:srgbClr val="FF0000"/>
                </a:solidFill>
                <a:latin typeface="Times New Roman" pitchFamily="18" charset="0"/>
                <a:cs typeface="Times New Roman" pitchFamily="18" charset="0"/>
              </a:rPr>
              <a:t>incapacity</a:t>
            </a:r>
            <a:r>
              <a:rPr lang="en-US" dirty="0" smtClean="0">
                <a:latin typeface="Times New Roman" pitchFamily="18" charset="0"/>
                <a:cs typeface="Times New Roman" pitchFamily="18" charset="0"/>
              </a:rPr>
              <a:t> recognized </a:t>
            </a:r>
            <a:r>
              <a:rPr lang="en-US" dirty="0" smtClean="0">
                <a:solidFill>
                  <a:srgbClr val="FF0000"/>
                </a:solidFill>
                <a:latin typeface="Times New Roman" pitchFamily="18" charset="0"/>
                <a:cs typeface="Times New Roman" pitchFamily="18" charset="0"/>
              </a:rPr>
              <a:t>by law </a:t>
            </a:r>
            <a:r>
              <a:rPr lang="en-US" dirty="0" smtClean="0">
                <a:latin typeface="Times New Roman" pitchFamily="18" charset="0"/>
                <a:cs typeface="Times New Roman" pitchFamily="18" charset="0"/>
              </a:rPr>
              <a:t>as limiting or preventing, for example, mobility. </a:t>
            </a:r>
          </a:p>
          <a:p>
            <a:pPr algn="just" eaLnBrk="1" fontAlgn="auto" hangingPunct="1">
              <a:spcAft>
                <a:spcPts val="0"/>
              </a:spcAft>
              <a:buFont typeface="Arial" pitchFamily="34" charset="0"/>
              <a:buNone/>
              <a:defRPr/>
            </a:pPr>
            <a:endParaRPr lang="en-US" dirty="0" smtClean="0">
              <a:latin typeface="Times New Roman" pitchFamily="18" charset="0"/>
              <a:cs typeface="Times New Roman" pitchFamily="18" charset="0"/>
            </a:endParaRPr>
          </a:p>
          <a:p>
            <a:pPr algn="just" eaLnBrk="1" fontAlgn="auto" hangingPunct="1">
              <a:spcAft>
                <a:spcPts val="0"/>
              </a:spcAft>
              <a:buFont typeface="Wingdings" pitchFamily="2" charset="2"/>
              <a:buChar char="Ø"/>
              <a:defRPr/>
            </a:pPr>
            <a:r>
              <a:rPr lang="en-US" dirty="0" smtClean="0"/>
              <a:t>A </a:t>
            </a:r>
            <a:r>
              <a:rPr lang="en-US" b="1" dirty="0" smtClean="0"/>
              <a:t>disability exists </a:t>
            </a:r>
            <a:r>
              <a:rPr lang="en-US" dirty="0" smtClean="0"/>
              <a:t>when an impairment limits a person’s ability to perform certain tasks (e.g., walk, see, etc)</a:t>
            </a:r>
            <a:endParaRPr lang="en-US" dirty="0" smtClean="0">
              <a:latin typeface="Times New Roman" pitchFamily="18" charset="0"/>
              <a:cs typeface="Times New Roman" pitchFamily="18" charset="0"/>
            </a:endParaRPr>
          </a:p>
          <a:p>
            <a:pPr algn="just" eaLnBrk="1" fontAlgn="auto" hangingPunct="1">
              <a:spcAft>
                <a:spcPts val="0"/>
              </a:spcAft>
              <a:buFont typeface="Arial" pitchFamily="34" charset="0"/>
              <a:buNone/>
              <a:defRPr/>
            </a:pPr>
            <a:endParaRPr lang="en-US" dirty="0" smtClean="0">
              <a:latin typeface="Times New Roman" pitchFamily="18" charset="0"/>
              <a:cs typeface="Times New Roman" pitchFamily="18" charset="0"/>
            </a:endParaRPr>
          </a:p>
          <a:p>
            <a:pPr algn="just" eaLnBrk="1" fontAlgn="auto" hangingPunct="1">
              <a:spcAft>
                <a:spcPts val="0"/>
              </a:spcAft>
              <a:buFont typeface="Wingdings" pitchFamily="2" charset="2"/>
              <a:buChar char="Ø"/>
              <a:defRPr/>
            </a:pPr>
            <a:r>
              <a:rPr lang="en-US" dirty="0" smtClean="0">
                <a:latin typeface="Times New Roman" pitchFamily="18" charset="0"/>
                <a:cs typeface="Times New Roman" pitchFamily="18" charset="0"/>
              </a:rPr>
              <a:t>It can be also be defined as a </a:t>
            </a:r>
            <a:r>
              <a:rPr lang="en-US" dirty="0" smtClean="0">
                <a:solidFill>
                  <a:srgbClr val="FF0000"/>
                </a:solidFill>
                <a:latin typeface="Times New Roman" pitchFamily="18" charset="0"/>
                <a:cs typeface="Times New Roman" pitchFamily="18" charset="0"/>
              </a:rPr>
              <a:t>functional limitation </a:t>
            </a:r>
          </a:p>
          <a:p>
            <a:pPr algn="just" eaLnBrk="1" fontAlgn="auto" hangingPunct="1">
              <a:spcAft>
                <a:spcPts val="0"/>
              </a:spcAft>
              <a:buFont typeface="Arial" pitchFamily="34" charset="0"/>
              <a:buNone/>
              <a:defRPr/>
            </a:pPr>
            <a:endParaRPr lang="en-US" sz="1600" dirty="0" smtClean="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pPr>
              <a:defRPr/>
            </a:pPr>
            <a:fld id="{B9DF382D-F58A-4653-A7DD-1652D1148490}" type="slidenum">
              <a:rPr lang="en-US" smtClean="0"/>
              <a:pPr>
                <a:defRPr/>
              </a:pPr>
              <a:t>5</a:t>
            </a:fld>
            <a:endParaRPr lang="en-US" dirty="0"/>
          </a:p>
        </p:txBody>
      </p:sp>
    </p:spTree>
    <p:extLst>
      <p:ext uri="{BB962C8B-B14F-4D97-AF65-F5344CB8AC3E}">
        <p14:creationId xmlns:p14="http://schemas.microsoft.com/office/powerpoint/2010/main" val="40673638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685800" y="0"/>
            <a:ext cx="7772400" cy="609600"/>
          </a:xfrm>
        </p:spPr>
        <p:txBody>
          <a:bodyPr>
            <a:normAutofit fontScale="90000"/>
          </a:bodyPr>
          <a:lstStyle/>
          <a:p>
            <a:r>
              <a:rPr lang="en-US" b="1" dirty="0"/>
              <a:t>7. Intellectual Disability </a:t>
            </a:r>
            <a:endParaRPr lang="en-US" dirty="0" smtClean="0"/>
          </a:p>
        </p:txBody>
      </p:sp>
      <p:sp>
        <p:nvSpPr>
          <p:cNvPr id="60419" name="Content Placeholder 2"/>
          <p:cNvSpPr>
            <a:spLocks noGrp="1"/>
          </p:cNvSpPr>
          <p:nvPr>
            <p:ph idx="1"/>
          </p:nvPr>
        </p:nvSpPr>
        <p:spPr>
          <a:xfrm>
            <a:off x="685800" y="762000"/>
            <a:ext cx="8305800" cy="5486400"/>
          </a:xfrm>
        </p:spPr>
        <p:txBody>
          <a:bodyPr/>
          <a:lstStyle/>
          <a:p>
            <a:r>
              <a:rPr lang="en-US" dirty="0"/>
              <a:t>Intellectual disability is a disability characterized by significant limitations in both </a:t>
            </a:r>
            <a:r>
              <a:rPr lang="en-US" b="1" dirty="0"/>
              <a:t>intellectual functioning and in adaptive behavior</a:t>
            </a:r>
            <a:r>
              <a:rPr lang="en-US" dirty="0"/>
              <a:t>, which covers many everyday social and practical skills. </a:t>
            </a:r>
            <a:endParaRPr lang="en-US" dirty="0" smtClean="0"/>
          </a:p>
          <a:p>
            <a:r>
              <a:rPr lang="en-US" dirty="0" smtClean="0"/>
              <a:t>This </a:t>
            </a:r>
            <a:r>
              <a:rPr lang="en-US" dirty="0"/>
              <a:t>disability originates before the age of 18</a:t>
            </a:r>
            <a:r>
              <a:rPr lang="en-US" dirty="0" smtClean="0"/>
              <a:t>.</a:t>
            </a:r>
          </a:p>
          <a:p>
            <a:r>
              <a:rPr lang="en-US" dirty="0" smtClean="0"/>
              <a:t>Following are the three criteria to consider an </a:t>
            </a:r>
            <a:r>
              <a:rPr lang="en-US" dirty="0"/>
              <a:t>individual </a:t>
            </a:r>
            <a:r>
              <a:rPr lang="en-US" dirty="0" smtClean="0"/>
              <a:t>to </a:t>
            </a:r>
            <a:r>
              <a:rPr lang="en-US" dirty="0"/>
              <a:t>have an intellectual disability </a:t>
            </a:r>
            <a:r>
              <a:rPr lang="en-US" dirty="0" smtClean="0"/>
              <a:t>:</a:t>
            </a:r>
          </a:p>
        </p:txBody>
      </p:sp>
      <p:sp>
        <p:nvSpPr>
          <p:cNvPr id="2" name="Slide Number Placeholder 1"/>
          <p:cNvSpPr>
            <a:spLocks noGrp="1"/>
          </p:cNvSpPr>
          <p:nvPr>
            <p:ph type="sldNum" sz="quarter" idx="12"/>
          </p:nvPr>
        </p:nvSpPr>
        <p:spPr/>
        <p:txBody>
          <a:bodyPr/>
          <a:lstStyle/>
          <a:p>
            <a:fld id="{688C99F2-7761-4000-9DF7-95FCE4B03878}" type="slidenum">
              <a:rPr lang="en-US" smtClean="0"/>
              <a:pPr/>
              <a:t>50</a:t>
            </a:fld>
            <a:endParaRPr lang="en-US"/>
          </a:p>
        </p:txBody>
      </p:sp>
    </p:spTree>
    <p:extLst>
      <p:ext uri="{BB962C8B-B14F-4D97-AF65-F5344CB8AC3E}">
        <p14:creationId xmlns:p14="http://schemas.microsoft.com/office/powerpoint/2010/main" val="32898158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685800" y="0"/>
            <a:ext cx="7772400" cy="609600"/>
          </a:xfrm>
        </p:spPr>
        <p:txBody>
          <a:bodyPr>
            <a:normAutofit fontScale="90000"/>
          </a:bodyPr>
          <a:lstStyle/>
          <a:p>
            <a:endParaRPr lang="en-US" smtClean="0"/>
          </a:p>
        </p:txBody>
      </p:sp>
      <p:sp>
        <p:nvSpPr>
          <p:cNvPr id="61443" name="Content Placeholder 2"/>
          <p:cNvSpPr>
            <a:spLocks noGrp="1"/>
          </p:cNvSpPr>
          <p:nvPr>
            <p:ph idx="1"/>
          </p:nvPr>
        </p:nvSpPr>
        <p:spPr>
          <a:xfrm>
            <a:off x="685800" y="762000"/>
            <a:ext cx="8001000" cy="5638800"/>
          </a:xfrm>
        </p:spPr>
        <p:txBody>
          <a:bodyPr/>
          <a:lstStyle/>
          <a:p>
            <a:pPr marL="514350" indent="-514350">
              <a:buAutoNum type="arabicPeriod"/>
            </a:pPr>
            <a:r>
              <a:rPr lang="en-US" sz="2800" b="1" dirty="0" smtClean="0">
                <a:solidFill>
                  <a:srgbClr val="0000FF"/>
                </a:solidFill>
              </a:rPr>
              <a:t>Sub </a:t>
            </a:r>
            <a:r>
              <a:rPr lang="en-US" sz="2800" b="1" dirty="0">
                <a:solidFill>
                  <a:srgbClr val="0000FF"/>
                </a:solidFill>
              </a:rPr>
              <a:t>average intellectual functioning</a:t>
            </a:r>
            <a:r>
              <a:rPr lang="en-US" sz="2800" dirty="0"/>
              <a:t>: It refers to general mental capacity, such as </a:t>
            </a:r>
            <a:endParaRPr lang="en-US" sz="2800" dirty="0" smtClean="0"/>
          </a:p>
          <a:p>
            <a:pPr lvl="1"/>
            <a:r>
              <a:rPr lang="en-US" sz="2400" dirty="0" smtClean="0"/>
              <a:t>learning</a:t>
            </a:r>
            <a:r>
              <a:rPr lang="en-US" sz="2400" dirty="0"/>
              <a:t>, reasoning, problem solving, and so on. One way to measure intellectual functioning is an IQ </a:t>
            </a:r>
            <a:r>
              <a:rPr lang="en-US" sz="2400" dirty="0" smtClean="0"/>
              <a:t>test (</a:t>
            </a:r>
            <a:r>
              <a:rPr lang="en-US" sz="2400" dirty="0"/>
              <a:t>Intelligence quotient</a:t>
            </a:r>
            <a:r>
              <a:rPr lang="en-US" sz="2400" dirty="0" smtClean="0"/>
              <a:t>). </a:t>
            </a:r>
          </a:p>
          <a:p>
            <a:pPr lvl="1"/>
            <a:r>
              <a:rPr lang="en-US" sz="2400" dirty="0" smtClean="0"/>
              <a:t>Generally</a:t>
            </a:r>
            <a:r>
              <a:rPr lang="en-US" sz="2400" dirty="0"/>
              <a:t>, an IQ test score of around 70 or as high as 75 indicates a limitation in intellectual functioning. </a:t>
            </a:r>
          </a:p>
          <a:p>
            <a:pPr marL="0" indent="0">
              <a:buNone/>
            </a:pPr>
            <a:r>
              <a:rPr lang="en-US" sz="2800" dirty="0"/>
              <a:t>2. </a:t>
            </a:r>
            <a:r>
              <a:rPr lang="en-US" sz="2800" b="1" dirty="0">
                <a:solidFill>
                  <a:srgbClr val="0000FF"/>
                </a:solidFill>
              </a:rPr>
              <a:t>Significant limitations exist in two or more adaptive skill areas</a:t>
            </a:r>
            <a:r>
              <a:rPr lang="en-US" sz="2800" dirty="0"/>
              <a:t>: It is the collection of </a:t>
            </a:r>
            <a:endParaRPr lang="en-US" sz="2800" dirty="0" smtClean="0"/>
          </a:p>
          <a:p>
            <a:pPr lvl="1"/>
            <a:r>
              <a:rPr lang="en-US" sz="2400" dirty="0" smtClean="0"/>
              <a:t>conceptual</a:t>
            </a:r>
            <a:r>
              <a:rPr lang="en-US" sz="2400" dirty="0"/>
              <a:t>, </a:t>
            </a:r>
            <a:endParaRPr lang="en-US" sz="2400" dirty="0" smtClean="0"/>
          </a:p>
          <a:p>
            <a:pPr lvl="1"/>
            <a:r>
              <a:rPr lang="en-US" sz="2400" dirty="0" smtClean="0"/>
              <a:t>social</a:t>
            </a:r>
            <a:r>
              <a:rPr lang="en-US" sz="2400" dirty="0"/>
              <a:t>, and </a:t>
            </a:r>
            <a:endParaRPr lang="en-US" sz="2400" dirty="0" smtClean="0"/>
          </a:p>
          <a:p>
            <a:pPr lvl="1"/>
            <a:r>
              <a:rPr lang="en-US" sz="2400" dirty="0" smtClean="0"/>
              <a:t>practical </a:t>
            </a:r>
            <a:r>
              <a:rPr lang="en-US" sz="2400" dirty="0"/>
              <a:t>skills that are learned and performed by people in their everyday lives. </a:t>
            </a:r>
            <a:endParaRPr lang="en-US" dirty="0"/>
          </a:p>
          <a:p>
            <a:endParaRPr lang="en-US" dirty="0" smtClean="0"/>
          </a:p>
        </p:txBody>
      </p:sp>
      <p:sp>
        <p:nvSpPr>
          <p:cNvPr id="2" name="Slide Number Placeholder 1"/>
          <p:cNvSpPr>
            <a:spLocks noGrp="1"/>
          </p:cNvSpPr>
          <p:nvPr>
            <p:ph type="sldNum" sz="quarter" idx="12"/>
          </p:nvPr>
        </p:nvSpPr>
        <p:spPr/>
        <p:txBody>
          <a:bodyPr/>
          <a:lstStyle/>
          <a:p>
            <a:fld id="{688C99F2-7761-4000-9DF7-95FCE4B03878}" type="slidenum">
              <a:rPr lang="en-US" smtClean="0"/>
              <a:pPr/>
              <a:t>51</a:t>
            </a:fld>
            <a:endParaRPr lang="en-US"/>
          </a:p>
        </p:txBody>
      </p:sp>
    </p:spTree>
    <p:extLst>
      <p:ext uri="{BB962C8B-B14F-4D97-AF65-F5344CB8AC3E}">
        <p14:creationId xmlns:p14="http://schemas.microsoft.com/office/powerpoint/2010/main" val="8655471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685800" y="0"/>
            <a:ext cx="7772400" cy="609600"/>
          </a:xfrm>
        </p:spPr>
        <p:txBody>
          <a:bodyPr>
            <a:normAutofit fontScale="90000"/>
          </a:bodyPr>
          <a:lstStyle/>
          <a:p>
            <a:endParaRPr lang="en-US" smtClean="0"/>
          </a:p>
        </p:txBody>
      </p:sp>
      <p:sp>
        <p:nvSpPr>
          <p:cNvPr id="62467" name="Content Placeholder 2"/>
          <p:cNvSpPr>
            <a:spLocks noGrp="1"/>
          </p:cNvSpPr>
          <p:nvPr>
            <p:ph idx="1"/>
          </p:nvPr>
        </p:nvSpPr>
        <p:spPr>
          <a:xfrm>
            <a:off x="685800" y="762000"/>
            <a:ext cx="8153400" cy="5562600"/>
          </a:xfrm>
        </p:spPr>
        <p:txBody>
          <a:bodyPr/>
          <a:lstStyle/>
          <a:p>
            <a:pPr lvl="0"/>
            <a:r>
              <a:rPr lang="en-US" sz="2800" b="1" dirty="0">
                <a:solidFill>
                  <a:srgbClr val="0000FF"/>
                </a:solidFill>
              </a:rPr>
              <a:t>Conceptual skills</a:t>
            </a:r>
            <a:r>
              <a:rPr lang="en-US" sz="2800" dirty="0"/>
              <a:t>—language and literacy; money, time, and number concepts; and self-direction. </a:t>
            </a:r>
          </a:p>
          <a:p>
            <a:pPr lvl="0"/>
            <a:r>
              <a:rPr lang="en-US" sz="2800" b="1" dirty="0">
                <a:solidFill>
                  <a:srgbClr val="0000FF"/>
                </a:solidFill>
              </a:rPr>
              <a:t>Social skills</a:t>
            </a:r>
            <a:r>
              <a:rPr lang="en-US" sz="2800" dirty="0"/>
              <a:t>—interpersonal skills, social responsibility, self-esteem, gullibility, innocence (i.e., suspicion), social problem solving, and the ability to follow rules/obey laws and to avoid being victimized. </a:t>
            </a:r>
          </a:p>
          <a:p>
            <a:pPr lvl="0"/>
            <a:r>
              <a:rPr lang="en-US" sz="2800" b="1" dirty="0">
                <a:solidFill>
                  <a:srgbClr val="0000FF"/>
                </a:solidFill>
              </a:rPr>
              <a:t>Practical skills</a:t>
            </a:r>
            <a:r>
              <a:rPr lang="en-US" sz="2800" dirty="0"/>
              <a:t>—activities of daily living (personal care), occupational skills, healthcare, travel/transportation, schedules/routines, safety, use of money, use of the telephone. </a:t>
            </a:r>
            <a:endParaRPr lang="en-US" sz="2800" dirty="0" smtClean="0"/>
          </a:p>
        </p:txBody>
      </p:sp>
      <p:sp>
        <p:nvSpPr>
          <p:cNvPr id="2" name="Slide Number Placeholder 1"/>
          <p:cNvSpPr>
            <a:spLocks noGrp="1"/>
          </p:cNvSpPr>
          <p:nvPr>
            <p:ph type="sldNum" sz="quarter" idx="12"/>
          </p:nvPr>
        </p:nvSpPr>
        <p:spPr/>
        <p:txBody>
          <a:bodyPr/>
          <a:lstStyle/>
          <a:p>
            <a:fld id="{688C99F2-7761-4000-9DF7-95FCE4B03878}" type="slidenum">
              <a:rPr lang="en-US" smtClean="0"/>
              <a:pPr/>
              <a:t>52</a:t>
            </a:fld>
            <a:endParaRPr lang="en-US"/>
          </a:p>
        </p:txBody>
      </p:sp>
    </p:spTree>
    <p:extLst>
      <p:ext uri="{BB962C8B-B14F-4D97-AF65-F5344CB8AC3E}">
        <p14:creationId xmlns:p14="http://schemas.microsoft.com/office/powerpoint/2010/main" val="8180778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685800" y="0"/>
            <a:ext cx="7772400" cy="609600"/>
          </a:xfrm>
        </p:spPr>
        <p:txBody>
          <a:bodyPr>
            <a:normAutofit fontScale="90000"/>
          </a:bodyPr>
          <a:lstStyle/>
          <a:p>
            <a:endParaRPr lang="en-US" smtClean="0"/>
          </a:p>
        </p:txBody>
      </p:sp>
      <p:sp>
        <p:nvSpPr>
          <p:cNvPr id="63491" name="Content Placeholder 2"/>
          <p:cNvSpPr>
            <a:spLocks noGrp="1"/>
          </p:cNvSpPr>
          <p:nvPr>
            <p:ph idx="1"/>
          </p:nvPr>
        </p:nvSpPr>
        <p:spPr>
          <a:xfrm>
            <a:off x="533400" y="762000"/>
            <a:ext cx="8610600" cy="5715000"/>
          </a:xfrm>
        </p:spPr>
        <p:txBody>
          <a:bodyPr>
            <a:normAutofit fontScale="92500"/>
          </a:bodyPr>
          <a:lstStyle/>
          <a:p>
            <a:r>
              <a:rPr lang="en-US" sz="3600" dirty="0"/>
              <a:t>People with </a:t>
            </a:r>
            <a:r>
              <a:rPr lang="en-US" sz="3600" b="1" dirty="0"/>
              <a:t>intellectual disabilities </a:t>
            </a:r>
            <a:r>
              <a:rPr lang="en-US" sz="3600" dirty="0"/>
              <a:t>academic learning can be affected, as well as their ability to adapt to home, school, and community environments are presented under the following sub-headings: </a:t>
            </a:r>
          </a:p>
          <a:p>
            <a:r>
              <a:rPr lang="en-US" sz="3600" b="1" dirty="0"/>
              <a:t>General Cognition: </a:t>
            </a:r>
            <a:r>
              <a:rPr lang="en-US" sz="3600" dirty="0"/>
              <a:t>People with intellectual disabilities vary physically and emotionally, as well as by personality, disposition, and beliefs. </a:t>
            </a:r>
            <a:endParaRPr lang="en-US" sz="3600" dirty="0" smtClean="0"/>
          </a:p>
          <a:p>
            <a:pPr lvl="1"/>
            <a:r>
              <a:rPr lang="en-US" sz="3200" dirty="0" smtClean="0"/>
              <a:t>Their </a:t>
            </a:r>
            <a:r>
              <a:rPr lang="en-US" sz="3200" dirty="0"/>
              <a:t>apparent slowness in learning may be related to the delayed rate of intellectual development (</a:t>
            </a:r>
            <a:r>
              <a:rPr lang="en-US" sz="3200" dirty="0" err="1"/>
              <a:t>Wehman</a:t>
            </a:r>
            <a:r>
              <a:rPr lang="en-US" sz="3200" dirty="0"/>
              <a:t>, 1997).</a:t>
            </a:r>
            <a:r>
              <a:rPr lang="en-US" sz="2400" dirty="0"/>
              <a:t>  </a:t>
            </a:r>
          </a:p>
          <a:p>
            <a:endParaRPr lang="en-US" dirty="0" smtClean="0"/>
          </a:p>
        </p:txBody>
      </p:sp>
      <p:sp>
        <p:nvSpPr>
          <p:cNvPr id="2" name="Slide Number Placeholder 1"/>
          <p:cNvSpPr>
            <a:spLocks noGrp="1"/>
          </p:cNvSpPr>
          <p:nvPr>
            <p:ph type="sldNum" sz="quarter" idx="12"/>
          </p:nvPr>
        </p:nvSpPr>
        <p:spPr/>
        <p:txBody>
          <a:bodyPr/>
          <a:lstStyle/>
          <a:p>
            <a:fld id="{688C99F2-7761-4000-9DF7-95FCE4B03878}" type="slidenum">
              <a:rPr lang="en-US" smtClean="0"/>
              <a:pPr/>
              <a:t>53</a:t>
            </a:fld>
            <a:endParaRPr lang="en-US"/>
          </a:p>
        </p:txBody>
      </p:sp>
    </p:spTree>
    <p:extLst>
      <p:ext uri="{BB962C8B-B14F-4D97-AF65-F5344CB8AC3E}">
        <p14:creationId xmlns:p14="http://schemas.microsoft.com/office/powerpoint/2010/main" val="2867973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685800" y="0"/>
            <a:ext cx="7772400" cy="609600"/>
          </a:xfrm>
        </p:spPr>
        <p:txBody>
          <a:bodyPr>
            <a:normAutofit fontScale="90000"/>
          </a:bodyPr>
          <a:lstStyle/>
          <a:p>
            <a:endParaRPr lang="en-US" smtClean="0"/>
          </a:p>
        </p:txBody>
      </p:sp>
      <p:sp>
        <p:nvSpPr>
          <p:cNvPr id="64515" name="Content Placeholder 2"/>
          <p:cNvSpPr>
            <a:spLocks noGrp="1"/>
          </p:cNvSpPr>
          <p:nvPr>
            <p:ph idx="1"/>
          </p:nvPr>
        </p:nvSpPr>
        <p:spPr>
          <a:xfrm>
            <a:off x="533400" y="762000"/>
            <a:ext cx="8382000" cy="5715000"/>
          </a:xfrm>
        </p:spPr>
        <p:txBody>
          <a:bodyPr/>
          <a:lstStyle/>
          <a:p>
            <a:r>
              <a:rPr lang="en-US" sz="3600" b="1" dirty="0"/>
              <a:t>Learning and Memory:</a:t>
            </a:r>
            <a:r>
              <a:rPr lang="en-US" sz="3600" dirty="0"/>
              <a:t> The learning and memory capabilities of people with intellectual disabilities are significantly below average in comparison to peers without disabilities. </a:t>
            </a:r>
            <a:endParaRPr lang="en-US" sz="3600" dirty="0" smtClean="0"/>
          </a:p>
          <a:p>
            <a:pPr lvl="1"/>
            <a:r>
              <a:rPr lang="en-US" sz="3200" dirty="0" smtClean="0"/>
              <a:t>Children </a:t>
            </a:r>
            <a:r>
              <a:rPr lang="en-US" sz="3200" dirty="0"/>
              <a:t>with intellectual disabilities may not spontaneously use appropriate learning or memory retention strategies and </a:t>
            </a:r>
            <a:endParaRPr lang="en-US" sz="3200" dirty="0" smtClean="0"/>
          </a:p>
          <a:p>
            <a:pPr lvl="1"/>
            <a:r>
              <a:rPr lang="en-US" sz="3200" dirty="0" smtClean="0"/>
              <a:t>may </a:t>
            </a:r>
            <a:r>
              <a:rPr lang="en-US" sz="3200" dirty="0"/>
              <a:t>have difficulty in realizing the conditions or actions that aid learning and memory</a:t>
            </a:r>
            <a:r>
              <a:rPr lang="en-US" dirty="0"/>
              <a:t>.</a:t>
            </a:r>
            <a:endParaRPr lang="en-US" dirty="0" smtClean="0"/>
          </a:p>
        </p:txBody>
      </p:sp>
      <p:sp>
        <p:nvSpPr>
          <p:cNvPr id="2" name="Slide Number Placeholder 1"/>
          <p:cNvSpPr>
            <a:spLocks noGrp="1"/>
          </p:cNvSpPr>
          <p:nvPr>
            <p:ph type="sldNum" sz="quarter" idx="12"/>
          </p:nvPr>
        </p:nvSpPr>
        <p:spPr/>
        <p:txBody>
          <a:bodyPr/>
          <a:lstStyle/>
          <a:p>
            <a:fld id="{688C99F2-7761-4000-9DF7-95FCE4B03878}" type="slidenum">
              <a:rPr lang="en-US" smtClean="0"/>
              <a:pPr/>
              <a:t>54</a:t>
            </a:fld>
            <a:endParaRPr lang="en-US"/>
          </a:p>
        </p:txBody>
      </p:sp>
    </p:spTree>
    <p:extLst>
      <p:ext uri="{BB962C8B-B14F-4D97-AF65-F5344CB8AC3E}">
        <p14:creationId xmlns:p14="http://schemas.microsoft.com/office/powerpoint/2010/main" val="909918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685800" y="0"/>
            <a:ext cx="7772400" cy="609600"/>
          </a:xfrm>
        </p:spPr>
        <p:txBody>
          <a:bodyPr>
            <a:normAutofit fontScale="90000"/>
          </a:bodyPr>
          <a:lstStyle/>
          <a:p>
            <a:endParaRPr lang="en-US" smtClean="0"/>
          </a:p>
        </p:txBody>
      </p:sp>
      <p:sp>
        <p:nvSpPr>
          <p:cNvPr id="65539" name="Content Placeholder 2"/>
          <p:cNvSpPr>
            <a:spLocks noGrp="1"/>
          </p:cNvSpPr>
          <p:nvPr>
            <p:ph idx="1"/>
          </p:nvPr>
        </p:nvSpPr>
        <p:spPr>
          <a:xfrm>
            <a:off x="685800" y="762000"/>
            <a:ext cx="8153400" cy="5867400"/>
          </a:xfrm>
        </p:spPr>
        <p:txBody>
          <a:bodyPr>
            <a:normAutofit fontScale="92500" lnSpcReduction="10000"/>
          </a:bodyPr>
          <a:lstStyle/>
          <a:p>
            <a:r>
              <a:rPr lang="en-US" b="1" dirty="0"/>
              <a:t>Attention:</a:t>
            </a:r>
            <a:r>
              <a:rPr lang="en-US" dirty="0"/>
              <a:t> To acquire information, children must attend to the learning task for the required length of time and control distractions. </a:t>
            </a:r>
            <a:endParaRPr lang="en-US" dirty="0" smtClean="0"/>
          </a:p>
          <a:p>
            <a:pPr lvl="1"/>
            <a:r>
              <a:rPr lang="en-US" dirty="0" smtClean="0"/>
              <a:t>Children </a:t>
            </a:r>
            <a:r>
              <a:rPr lang="en-US" dirty="0"/>
              <a:t>with intellectual disabilities may have difficulty distinguishing and attending to relevant questions in both learning and social </a:t>
            </a:r>
            <a:r>
              <a:rPr lang="en-US" dirty="0" smtClean="0"/>
              <a:t>situations</a:t>
            </a:r>
          </a:p>
          <a:p>
            <a:r>
              <a:rPr lang="en-US" b="1" dirty="0"/>
              <a:t>Adaptive Skills:</a:t>
            </a:r>
            <a:r>
              <a:rPr lang="en-US" dirty="0"/>
              <a:t> A child with intellectual disabilities may have difficulty in both </a:t>
            </a:r>
            <a:r>
              <a:rPr lang="en-US" b="1" dirty="0"/>
              <a:t>learning and applying skills</a:t>
            </a:r>
            <a:r>
              <a:rPr lang="en-US" dirty="0"/>
              <a:t> for a number of reasons, including </a:t>
            </a:r>
          </a:p>
          <a:p>
            <a:pPr lvl="1"/>
            <a:r>
              <a:rPr lang="en-US" dirty="0"/>
              <a:t>a higher level of distractibility, inattentiveness, failure to read social cues, and impulsive behavior (Hardman et al., 2008). </a:t>
            </a:r>
          </a:p>
        </p:txBody>
      </p:sp>
      <p:sp>
        <p:nvSpPr>
          <p:cNvPr id="2" name="Slide Number Placeholder 1"/>
          <p:cNvSpPr>
            <a:spLocks noGrp="1"/>
          </p:cNvSpPr>
          <p:nvPr>
            <p:ph type="sldNum" sz="quarter" idx="12"/>
          </p:nvPr>
        </p:nvSpPr>
        <p:spPr/>
        <p:txBody>
          <a:bodyPr/>
          <a:lstStyle/>
          <a:p>
            <a:fld id="{688C99F2-7761-4000-9DF7-95FCE4B03878}" type="slidenum">
              <a:rPr lang="en-US" smtClean="0"/>
              <a:pPr/>
              <a:t>55</a:t>
            </a:fld>
            <a:endParaRPr lang="en-US"/>
          </a:p>
        </p:txBody>
      </p:sp>
    </p:spTree>
    <p:extLst>
      <p:ext uri="{BB962C8B-B14F-4D97-AF65-F5344CB8AC3E}">
        <p14:creationId xmlns:p14="http://schemas.microsoft.com/office/powerpoint/2010/main" val="32223423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685800" y="0"/>
            <a:ext cx="7772400" cy="609600"/>
          </a:xfrm>
        </p:spPr>
        <p:txBody>
          <a:bodyPr>
            <a:normAutofit fontScale="90000"/>
          </a:bodyPr>
          <a:lstStyle/>
          <a:p>
            <a:endParaRPr lang="en-US" smtClean="0"/>
          </a:p>
        </p:txBody>
      </p:sp>
      <p:sp>
        <p:nvSpPr>
          <p:cNvPr id="67587" name="Content Placeholder 2"/>
          <p:cNvSpPr>
            <a:spLocks noGrp="1"/>
          </p:cNvSpPr>
          <p:nvPr>
            <p:ph idx="1"/>
          </p:nvPr>
        </p:nvSpPr>
        <p:spPr>
          <a:xfrm>
            <a:off x="685800" y="762000"/>
            <a:ext cx="8153400" cy="5791200"/>
          </a:xfrm>
        </p:spPr>
        <p:txBody>
          <a:bodyPr/>
          <a:lstStyle/>
          <a:p>
            <a:r>
              <a:rPr lang="en-US" b="1" dirty="0"/>
              <a:t>Speech and Language:</a:t>
            </a:r>
            <a:r>
              <a:rPr lang="en-US" dirty="0"/>
              <a:t> People with intellectual disabilities may have delayed speech, language comprehension and formulation difficulties. </a:t>
            </a:r>
            <a:endParaRPr lang="en-US" dirty="0" smtClean="0"/>
          </a:p>
          <a:p>
            <a:r>
              <a:rPr lang="en-US" dirty="0" smtClean="0"/>
              <a:t>People </a:t>
            </a:r>
            <a:r>
              <a:rPr lang="en-US" dirty="0"/>
              <a:t>with intellectual disabilities may show delayed functioning on pragmatic aspects of language, such as </a:t>
            </a:r>
            <a:endParaRPr lang="en-US" dirty="0" smtClean="0"/>
          </a:p>
          <a:p>
            <a:pPr lvl="1"/>
            <a:r>
              <a:rPr lang="en-US" dirty="0" smtClean="0"/>
              <a:t>turn </a:t>
            </a:r>
            <a:r>
              <a:rPr lang="en-US" dirty="0"/>
              <a:t>taking, </a:t>
            </a:r>
            <a:endParaRPr lang="en-US" dirty="0" smtClean="0"/>
          </a:p>
          <a:p>
            <a:pPr lvl="1"/>
            <a:r>
              <a:rPr lang="en-US" dirty="0" smtClean="0"/>
              <a:t>selecting </a:t>
            </a:r>
            <a:r>
              <a:rPr lang="en-US" dirty="0"/>
              <a:t>acceptable topics for conversation, </a:t>
            </a:r>
            <a:endParaRPr lang="en-US" dirty="0" smtClean="0"/>
          </a:p>
          <a:p>
            <a:pPr lvl="1"/>
            <a:r>
              <a:rPr lang="en-US" dirty="0" smtClean="0"/>
              <a:t>knowing </a:t>
            </a:r>
            <a:r>
              <a:rPr lang="en-US" dirty="0"/>
              <a:t>when to speak </a:t>
            </a:r>
            <a:endParaRPr lang="en-US" dirty="0" smtClean="0"/>
          </a:p>
          <a:p>
            <a:pPr lvl="1"/>
            <a:r>
              <a:rPr lang="en-US" dirty="0" smtClean="0"/>
              <a:t>knowing </a:t>
            </a:r>
            <a:r>
              <a:rPr lang="en-US" dirty="0"/>
              <a:t>when to be silent</a:t>
            </a:r>
            <a:r>
              <a:rPr lang="en-US" dirty="0" smtClean="0"/>
              <a:t> </a:t>
            </a:r>
            <a:endParaRPr lang="en-US" sz="2400" dirty="0" smtClean="0"/>
          </a:p>
        </p:txBody>
      </p:sp>
      <p:sp>
        <p:nvSpPr>
          <p:cNvPr id="2" name="Slide Number Placeholder 1"/>
          <p:cNvSpPr>
            <a:spLocks noGrp="1"/>
          </p:cNvSpPr>
          <p:nvPr>
            <p:ph type="sldNum" sz="quarter" idx="12"/>
          </p:nvPr>
        </p:nvSpPr>
        <p:spPr/>
        <p:txBody>
          <a:bodyPr/>
          <a:lstStyle/>
          <a:p>
            <a:fld id="{688C99F2-7761-4000-9DF7-95FCE4B03878}" type="slidenum">
              <a:rPr lang="en-US" smtClean="0"/>
              <a:pPr/>
              <a:t>56</a:t>
            </a:fld>
            <a:endParaRPr lang="en-US"/>
          </a:p>
        </p:txBody>
      </p:sp>
    </p:spTree>
    <p:extLst>
      <p:ext uri="{BB962C8B-B14F-4D97-AF65-F5344CB8AC3E}">
        <p14:creationId xmlns:p14="http://schemas.microsoft.com/office/powerpoint/2010/main" val="3247173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endParaRPr lang="en-US" dirty="0"/>
          </a:p>
        </p:txBody>
      </p:sp>
      <p:sp>
        <p:nvSpPr>
          <p:cNvPr id="3" name="Content Placeholder 2"/>
          <p:cNvSpPr>
            <a:spLocks noGrp="1"/>
          </p:cNvSpPr>
          <p:nvPr>
            <p:ph idx="1"/>
          </p:nvPr>
        </p:nvSpPr>
        <p:spPr>
          <a:xfrm>
            <a:off x="457200" y="990600"/>
            <a:ext cx="8229600" cy="5135563"/>
          </a:xfrm>
        </p:spPr>
        <p:txBody>
          <a:bodyPr>
            <a:normAutofit/>
          </a:bodyPr>
          <a:lstStyle/>
          <a:p>
            <a:r>
              <a:rPr lang="en-US" sz="3600" b="1" dirty="0"/>
              <a:t>Physical characteristics:</a:t>
            </a:r>
            <a:r>
              <a:rPr lang="en-US" sz="3600" dirty="0"/>
              <a:t> Children with intellectual disabilities with differing biological etiologies, may exhibit coexisting problems, such as </a:t>
            </a:r>
            <a:endParaRPr lang="en-US" sz="3600" dirty="0" smtClean="0"/>
          </a:p>
          <a:p>
            <a:pPr lvl="1"/>
            <a:r>
              <a:rPr lang="en-US" sz="3200" dirty="0" smtClean="0"/>
              <a:t>physical</a:t>
            </a:r>
            <a:r>
              <a:rPr lang="en-US" sz="3200" dirty="0"/>
              <a:t>, motor, orthopedic, visual and auditory impairments, and health problems </a:t>
            </a:r>
            <a:endParaRPr lang="en-US" sz="3200" dirty="0" smtClean="0"/>
          </a:p>
        </p:txBody>
      </p:sp>
      <p:sp>
        <p:nvSpPr>
          <p:cNvPr id="4" name="Slide Number Placeholder 3"/>
          <p:cNvSpPr>
            <a:spLocks noGrp="1"/>
          </p:cNvSpPr>
          <p:nvPr>
            <p:ph type="sldNum" sz="quarter" idx="12"/>
          </p:nvPr>
        </p:nvSpPr>
        <p:spPr/>
        <p:txBody>
          <a:bodyPr/>
          <a:lstStyle/>
          <a:p>
            <a:fld id="{688C99F2-7761-4000-9DF7-95FCE4B03878}" type="slidenum">
              <a:rPr lang="en-US" smtClean="0"/>
              <a:pPr/>
              <a:t>57</a:t>
            </a:fld>
            <a:endParaRPr lang="en-US"/>
          </a:p>
        </p:txBody>
      </p:sp>
    </p:spTree>
    <p:extLst>
      <p:ext uri="{BB962C8B-B14F-4D97-AF65-F5344CB8AC3E}">
        <p14:creationId xmlns:p14="http://schemas.microsoft.com/office/powerpoint/2010/main" val="40704684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49"/>
            <a:ext cx="8229600" cy="833651"/>
          </a:xfrm>
        </p:spPr>
        <p:txBody>
          <a:bodyPr/>
          <a:lstStyle/>
          <a:p>
            <a:r>
              <a:rPr lang="en-US" dirty="0"/>
              <a:t>8. Physical disability/Orthopedic </a:t>
            </a:r>
          </a:p>
        </p:txBody>
      </p:sp>
      <p:sp>
        <p:nvSpPr>
          <p:cNvPr id="3" name="Content Placeholder 2"/>
          <p:cNvSpPr>
            <a:spLocks noGrp="1"/>
          </p:cNvSpPr>
          <p:nvPr>
            <p:ph idx="1"/>
          </p:nvPr>
        </p:nvSpPr>
        <p:spPr>
          <a:xfrm>
            <a:off x="457200" y="838200"/>
            <a:ext cx="8382000" cy="5791200"/>
          </a:xfrm>
        </p:spPr>
        <p:txBody>
          <a:bodyPr/>
          <a:lstStyle/>
          <a:p>
            <a:r>
              <a:rPr lang="en-US" sz="2800" dirty="0" smtClean="0"/>
              <a:t> </a:t>
            </a:r>
            <a:r>
              <a:rPr lang="en-US" sz="2800" dirty="0"/>
              <a:t>Health </a:t>
            </a:r>
            <a:r>
              <a:rPr lang="en-US" sz="2800" dirty="0" smtClean="0"/>
              <a:t>impairment and  </a:t>
            </a:r>
            <a:r>
              <a:rPr lang="en-US" sz="2800" dirty="0"/>
              <a:t>Physical disability is a condition that interferes with the individual‘s ability to use his or her body. </a:t>
            </a:r>
            <a:endParaRPr lang="en-US" sz="2800" dirty="0" smtClean="0"/>
          </a:p>
          <a:p>
            <a:r>
              <a:rPr lang="en-US" sz="2800" dirty="0" smtClean="0"/>
              <a:t>Many </a:t>
            </a:r>
            <a:r>
              <a:rPr lang="en-US" sz="2800" dirty="0"/>
              <a:t>but not all, physical disabilities are orthopedic impairments. </a:t>
            </a:r>
            <a:endParaRPr lang="en-US" sz="2800" dirty="0" smtClean="0"/>
          </a:p>
          <a:p>
            <a:r>
              <a:rPr lang="en-US" sz="2800" dirty="0" smtClean="0"/>
              <a:t>(</a:t>
            </a:r>
            <a:r>
              <a:rPr lang="en-US" sz="2800" dirty="0"/>
              <a:t>The term orthopedic impairment generally refers to conditions of muscular or skeletal system and sometimes to physical disabling conditions of the nervous system). </a:t>
            </a:r>
          </a:p>
          <a:p>
            <a:endParaRPr lang="en-US" dirty="0"/>
          </a:p>
        </p:txBody>
      </p:sp>
      <p:pic>
        <p:nvPicPr>
          <p:cNvPr id="4098" name="Picture 2" descr="Successful People with Disabiliti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15200" y="5306061"/>
            <a:ext cx="18288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famous disabled people in the wor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8018" y="5393503"/>
            <a:ext cx="1828800" cy="14644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amous people with disabilit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5330095"/>
            <a:ext cx="1752600" cy="159457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famous people with disabiliti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33800" y="5562600"/>
            <a:ext cx="1942129" cy="1295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amous people with disabiliti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05533" y="5528995"/>
            <a:ext cx="1626490" cy="130106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88C99F2-7761-4000-9DF7-95FCE4B03878}" type="slidenum">
              <a:rPr lang="en-US" smtClean="0"/>
              <a:pPr/>
              <a:t>58</a:t>
            </a:fld>
            <a:endParaRPr lang="en-US"/>
          </a:p>
        </p:txBody>
      </p:sp>
    </p:spTree>
    <p:extLst>
      <p:ext uri="{BB962C8B-B14F-4D97-AF65-F5344CB8AC3E}">
        <p14:creationId xmlns:p14="http://schemas.microsoft.com/office/powerpoint/2010/main" val="13183056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685800" y="0"/>
            <a:ext cx="7772400" cy="609600"/>
          </a:xfrm>
        </p:spPr>
        <p:txBody>
          <a:bodyPr>
            <a:normAutofit fontScale="90000"/>
          </a:bodyPr>
          <a:lstStyle/>
          <a:p>
            <a:endParaRPr lang="en-US" smtClean="0"/>
          </a:p>
        </p:txBody>
      </p:sp>
      <p:sp>
        <p:nvSpPr>
          <p:cNvPr id="68611" name="Content Placeholder 2"/>
          <p:cNvSpPr>
            <a:spLocks noGrp="1"/>
          </p:cNvSpPr>
          <p:nvPr>
            <p:ph idx="1"/>
          </p:nvPr>
        </p:nvSpPr>
        <p:spPr>
          <a:xfrm>
            <a:off x="685800" y="762000"/>
            <a:ext cx="8229600" cy="5562600"/>
          </a:xfrm>
        </p:spPr>
        <p:txBody>
          <a:bodyPr/>
          <a:lstStyle/>
          <a:p>
            <a:r>
              <a:rPr lang="en-US" b="1" dirty="0"/>
              <a:t>Motivation:</a:t>
            </a:r>
            <a:r>
              <a:rPr lang="en-US" dirty="0"/>
              <a:t> People with intellectual disabilities are often described as lacking motivation, or outer-directed behavior</a:t>
            </a:r>
            <a:r>
              <a:rPr lang="en-US" dirty="0" smtClean="0"/>
              <a:t>.</a:t>
            </a:r>
          </a:p>
          <a:p>
            <a:r>
              <a:rPr lang="en-US" b="1" dirty="0"/>
              <a:t>Academic Achievement:</a:t>
            </a:r>
            <a:r>
              <a:rPr lang="en-US" dirty="0"/>
              <a:t> The cognitive difficulties of children with </a:t>
            </a:r>
            <a:r>
              <a:rPr lang="en-US" b="1" dirty="0"/>
              <a:t>mild to moderate intellectual disabilities</a:t>
            </a:r>
            <a:r>
              <a:rPr lang="en-US" dirty="0"/>
              <a:t> lead to persistent problems in academic achievement </a:t>
            </a:r>
            <a:r>
              <a:rPr lang="en-US" dirty="0" smtClean="0"/>
              <a:t>unless </a:t>
            </a:r>
            <a:r>
              <a:rPr lang="en-US" dirty="0"/>
              <a:t>intensive and extensive supports are provided.</a:t>
            </a:r>
            <a:r>
              <a:rPr lang="en-US" sz="2800" dirty="0"/>
              <a:t>  </a:t>
            </a:r>
          </a:p>
          <a:p>
            <a:endParaRPr lang="en-US" dirty="0" smtClean="0"/>
          </a:p>
        </p:txBody>
      </p:sp>
      <p:pic>
        <p:nvPicPr>
          <p:cNvPr id="5122" name="Picture 2" descr="Successful People with Disabiliti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3700" y="5320494"/>
            <a:ext cx="2400300" cy="160020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Image result for famous disabled pil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Image result for famous disabled pilo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30" name="Picture 10" descr="Image result for famous disabled pi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1" y="5320494"/>
            <a:ext cx="4009016" cy="16383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famous disabled pil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5430031"/>
            <a:ext cx="2084718" cy="138112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88C99F2-7761-4000-9DF7-95FCE4B03878}" type="slidenum">
              <a:rPr lang="en-US" smtClean="0"/>
              <a:pPr/>
              <a:t>59</a:t>
            </a:fld>
            <a:endParaRPr lang="en-US"/>
          </a:p>
        </p:txBody>
      </p:sp>
    </p:spTree>
    <p:extLst>
      <p:ext uri="{BB962C8B-B14F-4D97-AF65-F5344CB8AC3E}">
        <p14:creationId xmlns:p14="http://schemas.microsoft.com/office/powerpoint/2010/main" val="3150564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400800"/>
          </a:xfrm>
        </p:spPr>
        <p:txBody>
          <a:bodyPr rtlCol="0">
            <a:normAutofit lnSpcReduction="10000"/>
          </a:bodyPr>
          <a:lstStyle/>
          <a:p>
            <a:pPr eaLnBrk="1" fontAlgn="auto" hangingPunct="1">
              <a:spcAft>
                <a:spcPts val="0"/>
              </a:spcAft>
              <a:buFont typeface="Arial" pitchFamily="34" charset="0"/>
              <a:buNone/>
              <a:defRPr/>
            </a:pPr>
            <a:r>
              <a:rPr lang="en-US" sz="2800" b="1" dirty="0" smtClean="0">
                <a:latin typeface="Times New Roman" pitchFamily="18" charset="0"/>
                <a:cs typeface="Times New Roman" pitchFamily="18" charset="0"/>
              </a:rPr>
              <a:t>Major Life Activity</a:t>
            </a:r>
          </a:p>
          <a:p>
            <a:pPr marL="342900" lvl="1" indent="-342900" algn="just" eaLnBrk="1" fontAlgn="auto" hangingPunct="1">
              <a:spcAft>
                <a:spcPts val="0"/>
              </a:spcAft>
              <a:buFont typeface="Wingdings" pitchFamily="2" charset="2"/>
              <a:buChar char="Ø"/>
              <a:defRPr/>
            </a:pPr>
            <a:r>
              <a:rPr lang="en-US" sz="3000" dirty="0" smtClean="0">
                <a:latin typeface="Times New Roman" pitchFamily="18" charset="0"/>
                <a:cs typeface="Times New Roman" pitchFamily="18" charset="0"/>
              </a:rPr>
              <a:t>Basic activity that the average person in the general population can perform with little or no difficulty</a:t>
            </a:r>
          </a:p>
          <a:p>
            <a:pPr algn="just" eaLnBrk="1" fontAlgn="auto" hangingPunct="1">
              <a:spcBef>
                <a:spcPct val="50000"/>
              </a:spcBef>
              <a:spcAft>
                <a:spcPts val="0"/>
              </a:spcAft>
              <a:buFont typeface="Wingdings" pitchFamily="2" charset="2"/>
              <a:buChar char="ü"/>
              <a:defRPr/>
            </a:pPr>
            <a:r>
              <a:rPr lang="en-US"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Caring for one’s self</a:t>
            </a:r>
          </a:p>
          <a:p>
            <a:pPr algn="just" eaLnBrk="1" fontAlgn="auto" hangingPunct="1">
              <a:spcBef>
                <a:spcPct val="50000"/>
              </a:spcBef>
              <a:spcAft>
                <a:spcPts val="0"/>
              </a:spcAft>
              <a:buFont typeface="Arial" pitchFamily="34" charset="0"/>
              <a:buNone/>
              <a:defRPr/>
            </a:pPr>
            <a:endParaRPr lang="en-US" sz="2800" dirty="0" smtClean="0">
              <a:latin typeface="Times New Roman" pitchFamily="18" charset="0"/>
              <a:cs typeface="Times New Roman" pitchFamily="18" charset="0"/>
            </a:endParaRPr>
          </a:p>
          <a:p>
            <a:pPr algn="just" eaLnBrk="1" fontAlgn="auto" hangingPunct="1">
              <a:spcBef>
                <a:spcPct val="50000"/>
              </a:spcBef>
              <a:spcAft>
                <a:spcPts val="0"/>
              </a:spcAft>
              <a:buFont typeface="Wingdings" pitchFamily="2" charset="2"/>
              <a:buChar char="ü"/>
              <a:defRPr/>
            </a:pPr>
            <a:r>
              <a:rPr lang="en-US" sz="2800" dirty="0" smtClean="0">
                <a:latin typeface="Times New Roman" pitchFamily="18" charset="0"/>
                <a:cs typeface="Times New Roman" pitchFamily="18" charset="0"/>
              </a:rPr>
              <a:t> Performing manual tasks</a:t>
            </a:r>
          </a:p>
          <a:p>
            <a:pPr algn="just" eaLnBrk="1" fontAlgn="auto" hangingPunct="1">
              <a:spcBef>
                <a:spcPct val="50000"/>
              </a:spcBef>
              <a:spcAft>
                <a:spcPts val="0"/>
              </a:spcAft>
              <a:buFont typeface="Arial" pitchFamily="34" charset="0"/>
              <a:buNone/>
              <a:defRPr/>
            </a:pPr>
            <a:endParaRPr lang="en-US" sz="2800" dirty="0" smtClean="0">
              <a:latin typeface="Times New Roman" pitchFamily="18" charset="0"/>
              <a:cs typeface="Times New Roman" pitchFamily="18" charset="0"/>
            </a:endParaRPr>
          </a:p>
          <a:p>
            <a:pPr algn="just" eaLnBrk="1" fontAlgn="auto" hangingPunct="1">
              <a:spcBef>
                <a:spcPct val="50000"/>
              </a:spcBef>
              <a:spcAft>
                <a:spcPts val="0"/>
              </a:spcAft>
              <a:buFont typeface="Wingdings" pitchFamily="2" charset="2"/>
              <a:buChar char="ü"/>
              <a:defRPr/>
            </a:pPr>
            <a:r>
              <a:rPr lang="en-US" sz="2800" dirty="0" smtClean="0">
                <a:latin typeface="Times New Roman" pitchFamily="18" charset="0"/>
                <a:cs typeface="Times New Roman" pitchFamily="18" charset="0"/>
              </a:rPr>
              <a:t> Walking, talking, seeing, hearing, speaking, sleeping, standing, working, lifting, bending, breathing, speaking, learning, concentrating, thinking, major bodily functions, etc.</a:t>
            </a:r>
          </a:p>
          <a:p>
            <a:pPr eaLnBrk="1" fontAlgn="auto" hangingPunct="1">
              <a:spcAft>
                <a:spcPts val="0"/>
              </a:spcAft>
              <a:buFont typeface="Arial" pitchFamily="34" charset="0"/>
              <a:buChar char="•"/>
              <a:defRPr/>
            </a:pPr>
            <a:endParaRPr lang="en-US" dirty="0"/>
          </a:p>
        </p:txBody>
      </p:sp>
      <p:sp>
        <p:nvSpPr>
          <p:cNvPr id="2" name="Slide Number Placeholder 1"/>
          <p:cNvSpPr>
            <a:spLocks noGrp="1"/>
          </p:cNvSpPr>
          <p:nvPr>
            <p:ph type="sldNum" sz="quarter" idx="12"/>
          </p:nvPr>
        </p:nvSpPr>
        <p:spPr/>
        <p:txBody>
          <a:bodyPr/>
          <a:lstStyle/>
          <a:p>
            <a:pPr>
              <a:defRPr/>
            </a:pPr>
            <a:fld id="{C3B60819-998D-430B-88E3-69B1F1618CCB}" type="slidenum">
              <a:rPr lang="en-US" smtClean="0"/>
              <a:pPr>
                <a:defRPr/>
              </a:pPr>
              <a:t>6</a:t>
            </a:fld>
            <a:endParaRPr lang="en-US" dirty="0"/>
          </a:p>
        </p:txBody>
      </p:sp>
    </p:spTree>
    <p:extLst>
      <p:ext uri="{BB962C8B-B14F-4D97-AF65-F5344CB8AC3E}">
        <p14:creationId xmlns:p14="http://schemas.microsoft.com/office/powerpoint/2010/main" val="21692008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685800" y="0"/>
            <a:ext cx="7772400" cy="609600"/>
          </a:xfrm>
        </p:spPr>
        <p:txBody>
          <a:bodyPr>
            <a:normAutofit fontScale="90000"/>
          </a:bodyPr>
          <a:lstStyle/>
          <a:p>
            <a:endParaRPr lang="en-US" smtClean="0"/>
          </a:p>
        </p:txBody>
      </p:sp>
      <p:sp>
        <p:nvSpPr>
          <p:cNvPr id="69635" name="Content Placeholder 2"/>
          <p:cNvSpPr>
            <a:spLocks noGrp="1"/>
          </p:cNvSpPr>
          <p:nvPr>
            <p:ph idx="1"/>
          </p:nvPr>
        </p:nvSpPr>
        <p:spPr>
          <a:xfrm>
            <a:off x="685800" y="762000"/>
            <a:ext cx="8001000" cy="5181600"/>
          </a:xfrm>
        </p:spPr>
        <p:txBody>
          <a:bodyPr/>
          <a:lstStyle/>
          <a:p>
            <a:r>
              <a:rPr lang="en-US" b="1" dirty="0"/>
              <a:t>Levels and areas of support for intellectual disabilities </a:t>
            </a:r>
            <a:endParaRPr lang="en-US" dirty="0"/>
          </a:p>
          <a:p>
            <a:r>
              <a:rPr lang="en-US" dirty="0"/>
              <a:t>Levels of support range from intermittent (just occasional or “as needed” for specific activities) to pervasive (continuous in all realms of living).  </a:t>
            </a:r>
          </a:p>
          <a:p>
            <a:endParaRPr lang="en-US"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62400"/>
            <a:ext cx="30480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688C99F2-7761-4000-9DF7-95FCE4B03878}" type="slidenum">
              <a:rPr lang="en-US" smtClean="0"/>
              <a:pPr/>
              <a:t>60</a:t>
            </a:fld>
            <a:endParaRPr lang="en-US"/>
          </a:p>
        </p:txBody>
      </p:sp>
    </p:spTree>
    <p:extLst>
      <p:ext uri="{BB962C8B-B14F-4D97-AF65-F5344CB8AC3E}">
        <p14:creationId xmlns:p14="http://schemas.microsoft.com/office/powerpoint/2010/main" val="22177952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685800" y="0"/>
            <a:ext cx="7772400" cy="609600"/>
          </a:xfrm>
        </p:spPr>
        <p:txBody>
          <a:bodyPr>
            <a:normAutofit fontScale="90000"/>
          </a:bodyPr>
          <a:lstStyle/>
          <a:p>
            <a:r>
              <a:rPr lang="en-US" sz="4000" dirty="0" smtClean="0"/>
              <a:t>Classifying physical </a:t>
            </a:r>
            <a:r>
              <a:rPr lang="en-US" sz="4000" dirty="0"/>
              <a:t>impairment</a:t>
            </a:r>
            <a:endParaRPr lang="en-US" sz="4000" dirty="0" smtClean="0"/>
          </a:p>
        </p:txBody>
      </p:sp>
      <p:sp>
        <p:nvSpPr>
          <p:cNvPr id="70659" name="Content Placeholder 2"/>
          <p:cNvSpPr>
            <a:spLocks noGrp="1"/>
          </p:cNvSpPr>
          <p:nvPr>
            <p:ph idx="1"/>
          </p:nvPr>
        </p:nvSpPr>
        <p:spPr>
          <a:xfrm>
            <a:off x="533400" y="762000"/>
            <a:ext cx="8382000" cy="6019800"/>
          </a:xfrm>
        </p:spPr>
        <p:txBody>
          <a:bodyPr/>
          <a:lstStyle/>
          <a:p>
            <a:r>
              <a:rPr lang="en-US" sz="2800" b="1" dirty="0"/>
              <a:t>Physical disabilities:- </a:t>
            </a:r>
            <a:r>
              <a:rPr lang="en-US" sz="2800" dirty="0"/>
              <a:t>based on the impact of physical disability on mobility and motor skills, it is divided into three. These are:- </a:t>
            </a:r>
          </a:p>
          <a:p>
            <a:pPr lvl="0"/>
            <a:r>
              <a:rPr lang="en-US" sz="2800" b="1" dirty="0">
                <a:solidFill>
                  <a:srgbClr val="0000FF"/>
                </a:solidFill>
              </a:rPr>
              <a:t>Mild physical disability</a:t>
            </a:r>
            <a:r>
              <a:rPr lang="en-US" sz="2800" dirty="0"/>
              <a:t>:- these individuals are able to walk without aids and may make normal developmental progress. </a:t>
            </a:r>
          </a:p>
          <a:p>
            <a:pPr lvl="0"/>
            <a:r>
              <a:rPr lang="en-US" sz="2800" b="1" dirty="0">
                <a:solidFill>
                  <a:srgbClr val="0000FF"/>
                </a:solidFill>
              </a:rPr>
              <a:t>Moderate physical disability</a:t>
            </a:r>
            <a:r>
              <a:rPr lang="en-US" sz="2800" dirty="0"/>
              <a:t>:- individuals can walk with braces and crutches and may have difficulty with fine-motor skills and speech production. </a:t>
            </a:r>
          </a:p>
          <a:p>
            <a:pPr lvl="0"/>
            <a:r>
              <a:rPr lang="en-US" sz="2800" b="1" dirty="0">
                <a:solidFill>
                  <a:srgbClr val="0000FF"/>
                </a:solidFill>
              </a:rPr>
              <a:t>Severe physical disability</a:t>
            </a:r>
            <a:r>
              <a:rPr lang="en-US" sz="2800" dirty="0"/>
              <a:t>:-these are individuals who are wheel-chair dependent and may need special help to achieve regular development. </a:t>
            </a:r>
          </a:p>
          <a:p>
            <a:endParaRPr lang="en-US" dirty="0" smtClean="0"/>
          </a:p>
        </p:txBody>
      </p:sp>
      <p:sp>
        <p:nvSpPr>
          <p:cNvPr id="2" name="Slide Number Placeholder 1"/>
          <p:cNvSpPr>
            <a:spLocks noGrp="1"/>
          </p:cNvSpPr>
          <p:nvPr>
            <p:ph type="sldNum" sz="quarter" idx="12"/>
          </p:nvPr>
        </p:nvSpPr>
        <p:spPr/>
        <p:txBody>
          <a:bodyPr/>
          <a:lstStyle/>
          <a:p>
            <a:fld id="{688C99F2-7761-4000-9DF7-95FCE4B03878}" type="slidenum">
              <a:rPr lang="en-US" smtClean="0"/>
              <a:pPr/>
              <a:t>61</a:t>
            </a:fld>
            <a:endParaRPr lang="en-US"/>
          </a:p>
        </p:txBody>
      </p:sp>
    </p:spTree>
    <p:extLst>
      <p:ext uri="{BB962C8B-B14F-4D97-AF65-F5344CB8AC3E}">
        <p14:creationId xmlns:p14="http://schemas.microsoft.com/office/powerpoint/2010/main" val="8419791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685800" y="0"/>
            <a:ext cx="7772400" cy="609600"/>
          </a:xfrm>
        </p:spPr>
        <p:txBody>
          <a:bodyPr>
            <a:normAutofit fontScale="90000"/>
          </a:bodyPr>
          <a:lstStyle/>
          <a:p>
            <a:endParaRPr lang="en-US" smtClean="0"/>
          </a:p>
        </p:txBody>
      </p:sp>
      <p:sp>
        <p:nvSpPr>
          <p:cNvPr id="71683" name="Content Placeholder 2"/>
          <p:cNvSpPr>
            <a:spLocks noGrp="1"/>
          </p:cNvSpPr>
          <p:nvPr>
            <p:ph idx="1"/>
          </p:nvPr>
        </p:nvSpPr>
        <p:spPr>
          <a:xfrm>
            <a:off x="685800" y="762000"/>
            <a:ext cx="8001000" cy="5181600"/>
          </a:xfrm>
        </p:spPr>
        <p:txBody>
          <a:bodyPr/>
          <a:lstStyle/>
          <a:p>
            <a:pPr marL="0" indent="0">
              <a:buNone/>
            </a:pPr>
            <a:r>
              <a:rPr lang="en-US" dirty="0"/>
              <a:t>The physical disability could be broadly classified in to two </a:t>
            </a:r>
          </a:p>
          <a:p>
            <a:pPr lvl="0"/>
            <a:r>
              <a:rPr lang="en-US" dirty="0"/>
              <a:t>The </a:t>
            </a:r>
            <a:r>
              <a:rPr lang="en-US" b="1" dirty="0"/>
              <a:t>neurological system </a:t>
            </a:r>
            <a:r>
              <a:rPr lang="en-US" dirty="0"/>
              <a:t>(the </a:t>
            </a:r>
            <a:r>
              <a:rPr lang="en-US" dirty="0" smtClean="0"/>
              <a:t>brain, spinal </a:t>
            </a:r>
            <a:r>
              <a:rPr lang="en-US" dirty="0"/>
              <a:t>cord &amp; nerve) related problems. </a:t>
            </a:r>
          </a:p>
          <a:p>
            <a:pPr lvl="0"/>
            <a:r>
              <a:rPr lang="en-US" b="1" dirty="0" err="1"/>
              <a:t>Musculo</a:t>
            </a:r>
            <a:r>
              <a:rPr lang="en-US" b="1" dirty="0"/>
              <a:t> skeletal system </a:t>
            </a:r>
            <a:r>
              <a:rPr lang="en-US" dirty="0"/>
              <a:t>( the muscles, bones and joints) are deficient due to various causes. </a:t>
            </a:r>
          </a:p>
          <a:p>
            <a:endParaRPr lang="en-US" dirty="0" smtClean="0"/>
          </a:p>
        </p:txBody>
      </p:sp>
      <p:sp>
        <p:nvSpPr>
          <p:cNvPr id="2" name="Slide Number Placeholder 1"/>
          <p:cNvSpPr>
            <a:spLocks noGrp="1"/>
          </p:cNvSpPr>
          <p:nvPr>
            <p:ph type="sldNum" sz="quarter" idx="12"/>
          </p:nvPr>
        </p:nvSpPr>
        <p:spPr/>
        <p:txBody>
          <a:bodyPr/>
          <a:lstStyle/>
          <a:p>
            <a:fld id="{688C99F2-7761-4000-9DF7-95FCE4B03878}" type="slidenum">
              <a:rPr lang="en-US" smtClean="0"/>
              <a:pPr/>
              <a:t>62</a:t>
            </a:fld>
            <a:endParaRPr lang="en-US"/>
          </a:p>
        </p:txBody>
      </p:sp>
    </p:spTree>
    <p:extLst>
      <p:ext uri="{BB962C8B-B14F-4D97-AF65-F5344CB8AC3E}">
        <p14:creationId xmlns:p14="http://schemas.microsoft.com/office/powerpoint/2010/main" val="13366637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685800" y="0"/>
            <a:ext cx="7772400" cy="609600"/>
          </a:xfrm>
        </p:spPr>
        <p:txBody>
          <a:bodyPr>
            <a:normAutofit fontScale="90000"/>
          </a:bodyPr>
          <a:lstStyle/>
          <a:p>
            <a:endParaRPr lang="en-US" smtClean="0"/>
          </a:p>
        </p:txBody>
      </p:sp>
      <p:sp>
        <p:nvSpPr>
          <p:cNvPr id="72707" name="Content Placeholder 2"/>
          <p:cNvSpPr>
            <a:spLocks noGrp="1"/>
          </p:cNvSpPr>
          <p:nvPr>
            <p:ph idx="1"/>
          </p:nvPr>
        </p:nvSpPr>
        <p:spPr>
          <a:xfrm>
            <a:off x="685800" y="762000"/>
            <a:ext cx="8001000" cy="5410200"/>
          </a:xfrm>
        </p:spPr>
        <p:txBody>
          <a:bodyPr/>
          <a:lstStyle/>
          <a:p>
            <a:r>
              <a:rPr lang="en-US" sz="2800" dirty="0"/>
              <a:t>The list of the impairment and associated with musculoskeletal malformation are the following:   </a:t>
            </a:r>
          </a:p>
          <a:p>
            <a:pPr lvl="0"/>
            <a:r>
              <a:rPr lang="en-US" sz="2800" b="1" dirty="0">
                <a:solidFill>
                  <a:srgbClr val="0000FF"/>
                </a:solidFill>
              </a:rPr>
              <a:t>Muscular dystrophy:- </a:t>
            </a:r>
            <a:r>
              <a:rPr lang="en-US" sz="2800" dirty="0"/>
              <a:t>is an inherited condition accruing mainly in males, in which the muscles weaken and deteriorate. </a:t>
            </a:r>
            <a:endParaRPr lang="en-US" sz="2800" dirty="0" smtClean="0"/>
          </a:p>
          <a:p>
            <a:pPr lvl="1"/>
            <a:r>
              <a:rPr lang="en-US" dirty="0" smtClean="0"/>
              <a:t>The </a:t>
            </a:r>
            <a:r>
              <a:rPr lang="en-US" dirty="0"/>
              <a:t>weakness usually appears around 3 to 4 years of age and worsens progressively. </a:t>
            </a:r>
            <a:endParaRPr lang="en-US" dirty="0" smtClean="0"/>
          </a:p>
          <a:p>
            <a:pPr lvl="1"/>
            <a:r>
              <a:rPr lang="en-US" dirty="0" smtClean="0"/>
              <a:t>By </a:t>
            </a:r>
            <a:r>
              <a:rPr lang="en-US" dirty="0"/>
              <a:t>age 11 most victims can to longer walk. </a:t>
            </a:r>
            <a:endParaRPr lang="en-US" dirty="0" smtClean="0"/>
          </a:p>
          <a:p>
            <a:pPr lvl="1"/>
            <a:r>
              <a:rPr lang="en-US" dirty="0" smtClean="0"/>
              <a:t>Death </a:t>
            </a:r>
            <a:r>
              <a:rPr lang="en-US" dirty="0"/>
              <a:t>usually comes between the ages of 25 and 35 from respiratory failure or cardiac arrest.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5894362"/>
            <a:ext cx="1312460" cy="1000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6031" y="5410200"/>
            <a:ext cx="209797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688C99F2-7761-4000-9DF7-95FCE4B03878}" type="slidenum">
              <a:rPr lang="en-US" smtClean="0"/>
              <a:pPr/>
              <a:t>63</a:t>
            </a:fld>
            <a:endParaRPr lang="en-US"/>
          </a:p>
        </p:txBody>
      </p:sp>
    </p:spTree>
    <p:extLst>
      <p:ext uri="{BB962C8B-B14F-4D97-AF65-F5344CB8AC3E}">
        <p14:creationId xmlns:p14="http://schemas.microsoft.com/office/powerpoint/2010/main" val="28832889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685800" y="0"/>
            <a:ext cx="7772400" cy="609600"/>
          </a:xfrm>
        </p:spPr>
        <p:txBody>
          <a:bodyPr>
            <a:normAutofit fontScale="90000"/>
          </a:bodyPr>
          <a:lstStyle/>
          <a:p>
            <a:endParaRPr lang="en-US" smtClean="0"/>
          </a:p>
        </p:txBody>
      </p:sp>
      <p:sp>
        <p:nvSpPr>
          <p:cNvPr id="73731" name="Content Placeholder 2"/>
          <p:cNvSpPr>
            <a:spLocks noGrp="1"/>
          </p:cNvSpPr>
          <p:nvPr>
            <p:ph idx="1"/>
          </p:nvPr>
        </p:nvSpPr>
        <p:spPr>
          <a:xfrm>
            <a:off x="685800" y="762000"/>
            <a:ext cx="8001000" cy="5181600"/>
          </a:xfrm>
        </p:spPr>
        <p:txBody>
          <a:bodyPr/>
          <a:lstStyle/>
          <a:p>
            <a:pPr lvl="0"/>
            <a:r>
              <a:rPr lang="en-US" sz="2800" b="1" dirty="0">
                <a:solidFill>
                  <a:srgbClr val="0000FF"/>
                </a:solidFill>
              </a:rPr>
              <a:t>Arthritis:</a:t>
            </a:r>
            <a:r>
              <a:rPr lang="en-US" sz="2800" dirty="0"/>
              <a:t>-is an inflammation of the joints. Symptoms include swollen and stiff joints, fever, and pain in the joints during acute periods. </a:t>
            </a:r>
          </a:p>
          <a:p>
            <a:r>
              <a:rPr lang="en-US" sz="2800" b="1" dirty="0"/>
              <a:t>Amputation:-</a:t>
            </a:r>
            <a:r>
              <a:rPr lang="en-US" sz="2800" dirty="0"/>
              <a:t> a small number of children have missing limbs because of congenital abnormalities or injury or disease (malignant bone tumors in the limbs). </a:t>
            </a:r>
            <a:endParaRPr lang="en-US" sz="2800" dirty="0" smtClean="0"/>
          </a:p>
          <a:p>
            <a:pPr lvl="1"/>
            <a:r>
              <a:rPr lang="en-US" sz="2400" dirty="0" smtClean="0"/>
              <a:t>These </a:t>
            </a:r>
            <a:r>
              <a:rPr lang="en-US" sz="2400" dirty="0"/>
              <a:t>children can use customized prosthetic devices (artificial hands, arms, or legs</a:t>
            </a:r>
            <a:r>
              <a:rPr lang="en-US" sz="2400" dirty="0" smtClean="0"/>
              <a:t>)</a:t>
            </a:r>
            <a:endParaRPr lang="en-US"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1692" y="5477493"/>
            <a:ext cx="1912501" cy="1371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9" y="5495926"/>
            <a:ext cx="1932515" cy="1362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7151" y="5477494"/>
            <a:ext cx="1980488"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Image result for Amput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5495926"/>
            <a:ext cx="1517430" cy="135316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Amput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9630" y="5495926"/>
            <a:ext cx="1495425" cy="135316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88C99F2-7761-4000-9DF7-95FCE4B03878}" type="slidenum">
              <a:rPr lang="en-US" smtClean="0"/>
              <a:pPr/>
              <a:t>64</a:t>
            </a:fld>
            <a:endParaRPr lang="en-US"/>
          </a:p>
        </p:txBody>
      </p:sp>
    </p:spTree>
    <p:extLst>
      <p:ext uri="{BB962C8B-B14F-4D97-AF65-F5344CB8AC3E}">
        <p14:creationId xmlns:p14="http://schemas.microsoft.com/office/powerpoint/2010/main" val="11739889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685800" y="0"/>
            <a:ext cx="7772400" cy="609600"/>
          </a:xfrm>
        </p:spPr>
        <p:txBody>
          <a:bodyPr>
            <a:normAutofit fontScale="90000"/>
          </a:bodyPr>
          <a:lstStyle/>
          <a:p>
            <a:endParaRPr lang="en-US" smtClean="0"/>
          </a:p>
        </p:txBody>
      </p:sp>
      <p:sp>
        <p:nvSpPr>
          <p:cNvPr id="74755" name="Content Placeholder 2"/>
          <p:cNvSpPr>
            <a:spLocks noGrp="1"/>
          </p:cNvSpPr>
          <p:nvPr>
            <p:ph idx="1"/>
          </p:nvPr>
        </p:nvSpPr>
        <p:spPr>
          <a:xfrm>
            <a:off x="685800" y="762000"/>
            <a:ext cx="8001000" cy="5181600"/>
          </a:xfrm>
        </p:spPr>
        <p:txBody>
          <a:bodyPr>
            <a:noAutofit/>
          </a:bodyPr>
          <a:lstStyle/>
          <a:p>
            <a:pPr lvl="0"/>
            <a:r>
              <a:rPr lang="en-US" b="1" dirty="0" err="1"/>
              <a:t>Marfan</a:t>
            </a:r>
            <a:r>
              <a:rPr lang="en-US" b="1" dirty="0"/>
              <a:t> syndrome </a:t>
            </a:r>
            <a:r>
              <a:rPr lang="en-US" dirty="0"/>
              <a:t>is a genetic disorder in which the muscles are poorly developed and the spine is curved. </a:t>
            </a:r>
            <a:endParaRPr lang="en-US" dirty="0" smtClean="0"/>
          </a:p>
          <a:p>
            <a:pPr lvl="1"/>
            <a:r>
              <a:rPr lang="en-US" sz="3000" dirty="0" smtClean="0"/>
              <a:t>They may </a:t>
            </a:r>
            <a:r>
              <a:rPr lang="en-US" sz="3000" dirty="0"/>
              <a:t>have either long, thin limbs, prominent shoulder blades, spinal curvature, flat feet, or long fingers &amp; thumbs. </a:t>
            </a:r>
            <a:endParaRPr lang="en-US" sz="3000" dirty="0" smtClean="0"/>
          </a:p>
          <a:p>
            <a:pPr lvl="1"/>
            <a:r>
              <a:rPr lang="en-US" sz="3000" dirty="0" smtClean="0"/>
              <a:t>Individuals </a:t>
            </a:r>
            <a:r>
              <a:rPr lang="en-US" sz="3000" dirty="0"/>
              <a:t>with </a:t>
            </a:r>
            <a:r>
              <a:rPr lang="en-US" sz="3000" dirty="0" err="1"/>
              <a:t>marfan</a:t>
            </a:r>
            <a:r>
              <a:rPr lang="en-US" sz="3000" dirty="0"/>
              <a:t> syndrome need to avoid heavy exercise and lifting heavy objects. </a:t>
            </a:r>
          </a:p>
        </p:txBody>
      </p:sp>
      <p:pic>
        <p:nvPicPr>
          <p:cNvPr id="2050" name="Picture 2" descr="Image result for Marfan syndrom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4957" y="4839790"/>
            <a:ext cx="1299043" cy="2039819"/>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72" y="5368119"/>
            <a:ext cx="1701244" cy="151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688C99F2-7761-4000-9DF7-95FCE4B03878}" type="slidenum">
              <a:rPr lang="en-US" smtClean="0"/>
              <a:pPr/>
              <a:t>65</a:t>
            </a:fld>
            <a:endParaRPr lang="en-US"/>
          </a:p>
        </p:txBody>
      </p:sp>
    </p:spTree>
    <p:extLst>
      <p:ext uri="{BB962C8B-B14F-4D97-AF65-F5344CB8AC3E}">
        <p14:creationId xmlns:p14="http://schemas.microsoft.com/office/powerpoint/2010/main" val="42428058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685800" y="0"/>
            <a:ext cx="7772400" cy="609600"/>
          </a:xfrm>
        </p:spPr>
        <p:txBody>
          <a:bodyPr>
            <a:normAutofit fontScale="90000"/>
          </a:bodyPr>
          <a:lstStyle/>
          <a:p>
            <a:endParaRPr lang="en-US" smtClean="0"/>
          </a:p>
        </p:txBody>
      </p:sp>
      <p:sp>
        <p:nvSpPr>
          <p:cNvPr id="75779" name="Content Placeholder 2"/>
          <p:cNvSpPr>
            <a:spLocks noGrp="1"/>
          </p:cNvSpPr>
          <p:nvPr>
            <p:ph idx="1"/>
          </p:nvPr>
        </p:nvSpPr>
        <p:spPr>
          <a:xfrm>
            <a:off x="685800" y="762000"/>
            <a:ext cx="8001000" cy="5181600"/>
          </a:xfrm>
        </p:spPr>
        <p:txBody>
          <a:bodyPr/>
          <a:lstStyle/>
          <a:p>
            <a:r>
              <a:rPr lang="en-US" b="1" dirty="0" err="1">
                <a:solidFill>
                  <a:srgbClr val="0000FF"/>
                </a:solidFill>
              </a:rPr>
              <a:t>Achondroplasis</a:t>
            </a:r>
            <a:r>
              <a:rPr lang="en-US" b="1" dirty="0">
                <a:solidFill>
                  <a:srgbClr val="0000FF"/>
                </a:solidFill>
              </a:rPr>
              <a:t>:- </a:t>
            </a:r>
            <a:r>
              <a:rPr lang="en-US" dirty="0"/>
              <a:t>is a genetic disorder that affects 1 in 10,000 births. </a:t>
            </a:r>
            <a:endParaRPr lang="en-US" dirty="0" smtClean="0"/>
          </a:p>
          <a:p>
            <a:pPr lvl="1"/>
            <a:r>
              <a:rPr lang="en-US" dirty="0" smtClean="0"/>
              <a:t>Children </a:t>
            </a:r>
            <a:r>
              <a:rPr lang="en-US" dirty="0"/>
              <a:t>with this disorder usually develop a normal torso but have a straight upper back and a curved lower back (sway back).   </a:t>
            </a:r>
            <a:endParaRPr lang="en-US" dirty="0" smtClean="0"/>
          </a:p>
          <a:p>
            <a:pPr lvl="1"/>
            <a:r>
              <a:rPr lang="en-US" dirty="0" smtClean="0"/>
              <a:t>These </a:t>
            </a:r>
            <a:r>
              <a:rPr lang="en-US" dirty="0"/>
              <a:t>children are at risk of sudden death during sleep from compression of the spinal cord interfering with their breathing. </a:t>
            </a:r>
            <a:endParaRPr lang="en-US" dirty="0" smtClean="0"/>
          </a:p>
          <a:p>
            <a:pPr lvl="1"/>
            <a:r>
              <a:rPr lang="en-US" dirty="0" smtClean="0"/>
              <a:t>The </a:t>
            </a:r>
            <a:r>
              <a:rPr lang="en-US" dirty="0"/>
              <a:t>disability may be lessened through the use of the back braces or by surgery. </a:t>
            </a:r>
          </a:p>
          <a:p>
            <a:endParaRPr lang="en-US" dirty="0" smtClean="0"/>
          </a:p>
        </p:txBody>
      </p:sp>
      <p:pic>
        <p:nvPicPr>
          <p:cNvPr id="1026" name="Picture 2" descr="Image result for achondroplasia">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5562600"/>
            <a:ext cx="1603217" cy="12954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assets.weforum.org/editor/RnDfH5X465zt6zMZOF5vmwXSjvIMakldWwe62vMIoO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4600" y="5399350"/>
            <a:ext cx="2819400" cy="145469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88C99F2-7761-4000-9DF7-95FCE4B03878}" type="slidenum">
              <a:rPr lang="en-US" smtClean="0"/>
              <a:pPr/>
              <a:t>66</a:t>
            </a:fld>
            <a:endParaRPr lang="en-US"/>
          </a:p>
        </p:txBody>
      </p:sp>
    </p:spTree>
    <p:extLst>
      <p:ext uri="{BB962C8B-B14F-4D97-AF65-F5344CB8AC3E}">
        <p14:creationId xmlns:p14="http://schemas.microsoft.com/office/powerpoint/2010/main" val="29342451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685800" y="0"/>
            <a:ext cx="7772400" cy="381000"/>
          </a:xfrm>
        </p:spPr>
        <p:txBody>
          <a:bodyPr>
            <a:normAutofit fontScale="90000"/>
          </a:bodyPr>
          <a:lstStyle/>
          <a:p>
            <a:endParaRPr lang="en-US" dirty="0" smtClean="0"/>
          </a:p>
        </p:txBody>
      </p:sp>
      <p:sp>
        <p:nvSpPr>
          <p:cNvPr id="76803" name="Content Placeholder 2"/>
          <p:cNvSpPr>
            <a:spLocks noGrp="1"/>
          </p:cNvSpPr>
          <p:nvPr>
            <p:ph idx="1"/>
          </p:nvPr>
        </p:nvSpPr>
        <p:spPr>
          <a:xfrm>
            <a:off x="685800" y="457200"/>
            <a:ext cx="8229600" cy="6019800"/>
          </a:xfrm>
        </p:spPr>
        <p:txBody>
          <a:bodyPr/>
          <a:lstStyle/>
          <a:p>
            <a:r>
              <a:rPr lang="en-US" sz="2800" b="1" dirty="0"/>
              <a:t>Polio:-</a:t>
            </a:r>
            <a:r>
              <a:rPr lang="en-US" sz="2800" dirty="0"/>
              <a:t> is viral disease that invade the brain and cause severe paralysis of the total body system. </a:t>
            </a:r>
            <a:endParaRPr lang="en-US" sz="2800" dirty="0" smtClean="0"/>
          </a:p>
          <a:p>
            <a:pPr lvl="1"/>
            <a:r>
              <a:rPr lang="en-US" sz="2400" dirty="0" smtClean="0"/>
              <a:t>In </a:t>
            </a:r>
            <a:r>
              <a:rPr lang="en-US" sz="2400" dirty="0"/>
              <a:t>its mild form results in partial paralysis. </a:t>
            </a:r>
            <a:endParaRPr lang="en-US" sz="2400" dirty="0" smtClean="0"/>
          </a:p>
          <a:p>
            <a:r>
              <a:rPr lang="en-US" sz="2800" b="1" dirty="0"/>
              <a:t>Club foot</a:t>
            </a:r>
            <a:r>
              <a:rPr lang="en-US" sz="2800" dirty="0"/>
              <a:t>:- is a major orthopedic problem affecting about 9,000 infants each year. </a:t>
            </a:r>
          </a:p>
          <a:p>
            <a:pPr lvl="1"/>
            <a:r>
              <a:rPr lang="en-US" sz="2400" dirty="0"/>
              <a:t>This term is used to describe various ankle or foot deformities, i.e. </a:t>
            </a:r>
          </a:p>
          <a:p>
            <a:pPr lvl="1"/>
            <a:r>
              <a:rPr lang="en-US" sz="2400" dirty="0"/>
              <a:t>Twisting inward (</a:t>
            </a:r>
            <a:r>
              <a:rPr lang="en-US" sz="2400" dirty="0" err="1"/>
              <a:t>equino</a:t>
            </a:r>
            <a:r>
              <a:rPr lang="en-US" sz="2400" dirty="0"/>
              <a:t> </a:t>
            </a:r>
            <a:r>
              <a:rPr lang="en-US" sz="2400" dirty="0" err="1"/>
              <a:t>varus</a:t>
            </a:r>
            <a:r>
              <a:rPr lang="en-US" sz="2400" dirty="0"/>
              <a:t>), the most severe form </a:t>
            </a:r>
          </a:p>
          <a:p>
            <a:pPr lvl="1"/>
            <a:r>
              <a:rPr lang="en-US" sz="2400" dirty="0"/>
              <a:t>Sharply angled at the heel (</a:t>
            </a:r>
            <a:r>
              <a:rPr lang="en-US" sz="2400" dirty="0" err="1"/>
              <a:t>calcanel</a:t>
            </a:r>
            <a:r>
              <a:rPr lang="en-US" sz="2400" dirty="0"/>
              <a:t> </a:t>
            </a:r>
            <a:r>
              <a:rPr lang="en-US" sz="2400" dirty="0" err="1"/>
              <a:t>vaigus</a:t>
            </a:r>
            <a:r>
              <a:rPr lang="en-US" sz="2400" dirty="0"/>
              <a:t>), most common </a:t>
            </a:r>
          </a:p>
          <a:p>
            <a:pPr lvl="1"/>
            <a:r>
              <a:rPr lang="en-US" sz="2400" dirty="0"/>
              <a:t>The front part of the foot turned inward.</a:t>
            </a:r>
            <a:endParaRPr lang="en-US" sz="400" dirty="0"/>
          </a:p>
          <a:p>
            <a:endParaRPr lang="en-US" dirty="0" smtClean="0"/>
          </a:p>
        </p:txBody>
      </p:sp>
      <p:pic>
        <p:nvPicPr>
          <p:cNvPr id="4098" name="Picture 2" descr="Image result for Poli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 y="5493518"/>
            <a:ext cx="1819309" cy="136448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uccessful People with Disabilit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8244" y="5181600"/>
            <a:ext cx="3199197" cy="18022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Club fo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77200" y="0"/>
            <a:ext cx="1185189" cy="9802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result for Club fo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5400466"/>
            <a:ext cx="1532570" cy="13644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Club foo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0000" y="5493518"/>
            <a:ext cx="2152812" cy="124866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88C99F2-7761-4000-9DF7-95FCE4B03878}" type="slidenum">
              <a:rPr lang="en-US" smtClean="0"/>
              <a:pPr/>
              <a:t>67</a:t>
            </a:fld>
            <a:endParaRPr lang="en-US"/>
          </a:p>
        </p:txBody>
      </p:sp>
    </p:spTree>
    <p:extLst>
      <p:ext uri="{BB962C8B-B14F-4D97-AF65-F5344CB8AC3E}">
        <p14:creationId xmlns:p14="http://schemas.microsoft.com/office/powerpoint/2010/main" val="42269812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a:xfrm>
            <a:off x="685800" y="0"/>
            <a:ext cx="7772400" cy="609600"/>
          </a:xfrm>
        </p:spPr>
        <p:txBody>
          <a:bodyPr>
            <a:normAutofit fontScale="90000"/>
          </a:bodyPr>
          <a:lstStyle/>
          <a:p>
            <a:endParaRPr lang="en-US" smtClean="0"/>
          </a:p>
        </p:txBody>
      </p:sp>
      <p:sp>
        <p:nvSpPr>
          <p:cNvPr id="78851" name="Content Placeholder 2"/>
          <p:cNvSpPr>
            <a:spLocks noGrp="1"/>
          </p:cNvSpPr>
          <p:nvPr>
            <p:ph idx="1"/>
          </p:nvPr>
        </p:nvSpPr>
        <p:spPr>
          <a:xfrm>
            <a:off x="685800" y="762000"/>
            <a:ext cx="8001000" cy="5181600"/>
          </a:xfrm>
        </p:spPr>
        <p:txBody>
          <a:bodyPr/>
          <a:lstStyle/>
          <a:p>
            <a:r>
              <a:rPr lang="en-US" dirty="0"/>
              <a:t>These conditions can be treated with </a:t>
            </a:r>
            <a:r>
              <a:rPr lang="en-US" b="1" dirty="0"/>
              <a:t>physical therapy</a:t>
            </a:r>
            <a:r>
              <a:rPr lang="en-US" dirty="0"/>
              <a:t>, and a cast on the foot can solve the problem in most instances</a:t>
            </a:r>
            <a:r>
              <a:rPr lang="en-US" dirty="0" smtClean="0"/>
              <a:t>.</a:t>
            </a:r>
          </a:p>
          <a:p>
            <a:r>
              <a:rPr lang="en-US" dirty="0" smtClean="0"/>
              <a:t>In </a:t>
            </a:r>
            <a:r>
              <a:rPr lang="en-US" dirty="0"/>
              <a:t>more severe cases, surgery is necessary. </a:t>
            </a:r>
            <a:endParaRPr lang="en-US" dirty="0" smtClean="0"/>
          </a:p>
          <a:p>
            <a:r>
              <a:rPr lang="en-US" dirty="0" smtClean="0"/>
              <a:t>With </a:t>
            </a:r>
            <a:r>
              <a:rPr lang="en-US" dirty="0"/>
              <a:t>early treatment, most children can wear regular shoes and take part in all school activities.</a:t>
            </a:r>
            <a:endParaRPr lang="en-US" dirty="0" smtClean="0"/>
          </a:p>
        </p:txBody>
      </p:sp>
      <p:sp>
        <p:nvSpPr>
          <p:cNvPr id="2" name="Slide Number Placeholder 1"/>
          <p:cNvSpPr>
            <a:spLocks noGrp="1"/>
          </p:cNvSpPr>
          <p:nvPr>
            <p:ph type="sldNum" sz="quarter" idx="12"/>
          </p:nvPr>
        </p:nvSpPr>
        <p:spPr/>
        <p:txBody>
          <a:bodyPr/>
          <a:lstStyle/>
          <a:p>
            <a:fld id="{688C99F2-7761-4000-9DF7-95FCE4B03878}" type="slidenum">
              <a:rPr lang="en-US" smtClean="0"/>
              <a:pPr/>
              <a:t>68</a:t>
            </a:fld>
            <a:endParaRPr lang="en-US"/>
          </a:p>
        </p:txBody>
      </p:sp>
    </p:spTree>
    <p:extLst>
      <p:ext uri="{BB962C8B-B14F-4D97-AF65-F5344CB8AC3E}">
        <p14:creationId xmlns:p14="http://schemas.microsoft.com/office/powerpoint/2010/main" val="7309276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a:xfrm>
            <a:off x="685800" y="0"/>
            <a:ext cx="7772400" cy="609600"/>
          </a:xfrm>
        </p:spPr>
        <p:txBody>
          <a:bodyPr>
            <a:normAutofit fontScale="90000"/>
          </a:bodyPr>
          <a:lstStyle/>
          <a:p>
            <a:endParaRPr lang="en-US" smtClean="0"/>
          </a:p>
        </p:txBody>
      </p:sp>
      <p:sp>
        <p:nvSpPr>
          <p:cNvPr id="79875" name="Content Placeholder 2"/>
          <p:cNvSpPr>
            <a:spLocks noGrp="1"/>
          </p:cNvSpPr>
          <p:nvPr>
            <p:ph idx="1"/>
          </p:nvPr>
        </p:nvSpPr>
        <p:spPr>
          <a:xfrm>
            <a:off x="685800" y="762000"/>
            <a:ext cx="8001000" cy="5181600"/>
          </a:xfrm>
        </p:spPr>
        <p:txBody>
          <a:bodyPr/>
          <a:lstStyle/>
          <a:p>
            <a:r>
              <a:rPr lang="en-US" b="1" dirty="0"/>
              <a:t>Cleft lip and cleft </a:t>
            </a:r>
            <a:r>
              <a:rPr lang="en-US" b="1" dirty="0" smtClean="0"/>
              <a:t>palate</a:t>
            </a:r>
            <a:r>
              <a:rPr lang="en-US" dirty="0" smtClean="0"/>
              <a:t>:- </a:t>
            </a:r>
            <a:r>
              <a:rPr lang="en-US" dirty="0"/>
              <a:t>are openings in the lip or roof of the mouth, respectively, that fail to close before birth, the cause is unknown. </a:t>
            </a:r>
            <a:endParaRPr lang="en-US" dirty="0" smtClean="0"/>
          </a:p>
          <a:p>
            <a:r>
              <a:rPr lang="en-US" dirty="0" smtClean="0"/>
              <a:t>Most </a:t>
            </a:r>
            <a:r>
              <a:rPr lang="en-US" dirty="0"/>
              <a:t>cleft problems can be repaired through surgery.</a:t>
            </a:r>
            <a:endParaRPr lang="en-US" dirty="0" smtClean="0"/>
          </a:p>
        </p:txBody>
      </p:sp>
      <p:pic>
        <p:nvPicPr>
          <p:cNvPr id="6146" name="Picture 2" descr="Image result for Cleft lip and cleft pal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41960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Cleft lip and cleft pal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489" y="4800600"/>
            <a:ext cx="3183324" cy="188452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cleft palat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67000" y="3429000"/>
            <a:ext cx="3365420" cy="13716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88C99F2-7761-4000-9DF7-95FCE4B03878}" type="slidenum">
              <a:rPr lang="en-US" smtClean="0"/>
              <a:pPr/>
              <a:t>69</a:t>
            </a:fld>
            <a:endParaRPr lang="en-US"/>
          </a:p>
        </p:txBody>
      </p:sp>
    </p:spTree>
    <p:extLst>
      <p:ext uri="{BB962C8B-B14F-4D97-AF65-F5344CB8AC3E}">
        <p14:creationId xmlns:p14="http://schemas.microsoft.com/office/powerpoint/2010/main" val="3899625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248400"/>
          </a:xfrm>
        </p:spPr>
        <p:txBody>
          <a:bodyPr rtlCol="0">
            <a:normAutofit fontScale="92500" lnSpcReduction="20000"/>
          </a:bodyPr>
          <a:lstStyle/>
          <a:p>
            <a:pPr algn="just" eaLnBrk="1" fontAlgn="auto" hangingPunct="1">
              <a:spcAft>
                <a:spcPts val="0"/>
              </a:spcAft>
              <a:buFont typeface="Wingdings" pitchFamily="2" charset="2"/>
              <a:buChar char="q"/>
              <a:defRPr/>
            </a:pPr>
            <a:r>
              <a:rPr lang="en-US" sz="2800" b="1" dirty="0" smtClean="0">
                <a:solidFill>
                  <a:srgbClr val="FF0000"/>
                </a:solidFill>
              </a:rPr>
              <a:t>Handicap</a:t>
            </a:r>
            <a:r>
              <a:rPr lang="en-US" sz="2800" b="1" dirty="0" smtClean="0"/>
              <a:t> </a:t>
            </a:r>
          </a:p>
          <a:p>
            <a:pPr algn="just" eaLnBrk="1" fontAlgn="auto" hangingPunct="1">
              <a:spcAft>
                <a:spcPts val="0"/>
              </a:spcAft>
              <a:buFont typeface="Wingdings" pitchFamily="2" charset="2"/>
              <a:buChar char="Ø"/>
              <a:defRPr/>
            </a:pPr>
            <a:r>
              <a:rPr lang="en-US" sz="2800" b="1" dirty="0" smtClean="0">
                <a:solidFill>
                  <a:srgbClr val="FF0000"/>
                </a:solidFill>
              </a:rPr>
              <a:t>It is </a:t>
            </a:r>
            <a:r>
              <a:rPr lang="en-US" sz="2800" dirty="0" smtClean="0">
                <a:solidFill>
                  <a:srgbClr val="FF0000"/>
                </a:solidFill>
              </a:rPr>
              <a:t>a </a:t>
            </a:r>
            <a:r>
              <a:rPr lang="en-US" sz="2800" dirty="0">
                <a:solidFill>
                  <a:srgbClr val="FF0000"/>
                </a:solidFill>
              </a:rPr>
              <a:t>disadvantage</a:t>
            </a:r>
            <a:r>
              <a:rPr lang="en-US" sz="2800" dirty="0"/>
              <a:t> for a given individual, resulting from impairment or a disability, that </a:t>
            </a:r>
            <a:r>
              <a:rPr lang="en-US" sz="2800" dirty="0">
                <a:solidFill>
                  <a:srgbClr val="FF0000"/>
                </a:solidFill>
              </a:rPr>
              <a:t>limits or prevents </a:t>
            </a:r>
            <a:r>
              <a:rPr lang="en-US" sz="2800" dirty="0"/>
              <a:t>the fulfillment of a </a:t>
            </a:r>
            <a:r>
              <a:rPr lang="en-US" sz="2800" dirty="0">
                <a:solidFill>
                  <a:srgbClr val="FF0000"/>
                </a:solidFill>
              </a:rPr>
              <a:t>role</a:t>
            </a:r>
            <a:r>
              <a:rPr lang="en-US" sz="2800" dirty="0"/>
              <a:t> that is </a:t>
            </a:r>
            <a:r>
              <a:rPr lang="en-US" sz="2800" dirty="0" smtClean="0">
                <a:solidFill>
                  <a:srgbClr val="FF0000"/>
                </a:solidFill>
              </a:rPr>
              <a:t>normal </a:t>
            </a:r>
            <a:r>
              <a:rPr lang="en-US" sz="2800" dirty="0" smtClean="0"/>
              <a:t>for that individual (in relation to age, sex, social and cultural factors) </a:t>
            </a:r>
          </a:p>
          <a:p>
            <a:pPr algn="just" eaLnBrk="1" fontAlgn="auto" hangingPunct="1">
              <a:spcAft>
                <a:spcPts val="0"/>
              </a:spcAft>
              <a:buFont typeface="Arial" pitchFamily="34" charset="0"/>
              <a:buNone/>
              <a:defRPr/>
            </a:pPr>
            <a:endParaRPr lang="en-US" sz="2800" dirty="0" smtClean="0"/>
          </a:p>
          <a:p>
            <a:pPr algn="just" eaLnBrk="1" fontAlgn="auto" hangingPunct="1">
              <a:spcAft>
                <a:spcPts val="0"/>
              </a:spcAft>
              <a:buFont typeface="Wingdings" pitchFamily="2" charset="2"/>
              <a:buChar char="Ø"/>
              <a:defRPr/>
            </a:pPr>
            <a:r>
              <a:rPr lang="en-US" sz="3000" dirty="0" smtClean="0"/>
              <a:t>A person with a disability is not </a:t>
            </a:r>
            <a:r>
              <a:rPr lang="en-US" sz="3000" i="1" dirty="0" smtClean="0"/>
              <a:t>handicapped, unless </a:t>
            </a:r>
            <a:r>
              <a:rPr lang="en-US" sz="3000" dirty="0" smtClean="0"/>
              <a:t>the disability leads to educational, personal, social, vocational, or other problems.</a:t>
            </a:r>
          </a:p>
          <a:p>
            <a:pPr algn="just" eaLnBrk="1" fontAlgn="auto" hangingPunct="1">
              <a:spcAft>
                <a:spcPts val="0"/>
              </a:spcAft>
              <a:buFont typeface="Arial" pitchFamily="34" charset="0"/>
              <a:buNone/>
              <a:defRPr/>
            </a:pPr>
            <a:endParaRPr lang="en-US" sz="1050" dirty="0" smtClean="0">
              <a:solidFill>
                <a:srgbClr val="FF0000"/>
              </a:solidFill>
            </a:endParaRPr>
          </a:p>
          <a:p>
            <a:pPr algn="just" eaLnBrk="1" fontAlgn="auto" hangingPunct="1">
              <a:spcAft>
                <a:spcPts val="0"/>
              </a:spcAft>
              <a:buFont typeface="Arial" pitchFamily="34" charset="0"/>
              <a:buNone/>
              <a:defRPr/>
            </a:pPr>
            <a:endParaRPr lang="en-US" sz="1050" dirty="0" smtClean="0">
              <a:solidFill>
                <a:srgbClr val="FF0000"/>
              </a:solidFill>
            </a:endParaRPr>
          </a:p>
          <a:p>
            <a:pPr marL="514350" indent="-514350" algn="just" eaLnBrk="1" fontAlgn="auto" hangingPunct="1">
              <a:spcAft>
                <a:spcPts val="0"/>
              </a:spcAft>
              <a:buFont typeface="Wingdings" pitchFamily="2" charset="2"/>
              <a:buChar char="Ø"/>
              <a:defRPr/>
            </a:pPr>
            <a:r>
              <a:rPr lang="en-US" sz="3000" dirty="0" smtClean="0"/>
              <a:t>it </a:t>
            </a:r>
            <a:r>
              <a:rPr lang="en-US" sz="3000" dirty="0"/>
              <a:t>is a disadvantage that a person with a disability or impairment encounters when </a:t>
            </a:r>
            <a:r>
              <a:rPr lang="en-US" sz="3000" dirty="0">
                <a:solidFill>
                  <a:srgbClr val="FF0000"/>
                </a:solidFill>
              </a:rPr>
              <a:t>interacting with the </a:t>
            </a:r>
            <a:r>
              <a:rPr lang="en-US" sz="3000" dirty="0" smtClean="0">
                <a:solidFill>
                  <a:srgbClr val="FF0000"/>
                </a:solidFill>
              </a:rPr>
              <a:t>environment</a:t>
            </a:r>
            <a:r>
              <a:rPr lang="en-US" sz="3000" dirty="0"/>
              <a:t>. </a:t>
            </a:r>
            <a:endParaRPr lang="en-US" sz="3000" dirty="0" smtClean="0"/>
          </a:p>
          <a:p>
            <a:pPr marL="514350" indent="-514350" eaLnBrk="1" fontAlgn="auto" hangingPunct="1">
              <a:spcAft>
                <a:spcPts val="0"/>
              </a:spcAft>
              <a:buFont typeface="Wingdings" pitchFamily="2" charset="2"/>
              <a:buChar char="Ø"/>
              <a:defRPr/>
            </a:pPr>
            <a:endParaRPr lang="en-US" sz="1400" dirty="0" smtClean="0"/>
          </a:p>
          <a:p>
            <a:pPr marL="514350" indent="-514350" algn="just" eaLnBrk="1" fontAlgn="auto" hangingPunct="1">
              <a:spcAft>
                <a:spcPts val="0"/>
              </a:spcAft>
              <a:buFont typeface="Wingdings" pitchFamily="2" charset="2"/>
              <a:buChar char="Ø"/>
              <a:defRPr/>
            </a:pPr>
            <a:r>
              <a:rPr lang="en-US" sz="3000" b="1" dirty="0" smtClean="0"/>
              <a:t>It is </a:t>
            </a:r>
            <a:r>
              <a:rPr lang="en-US" sz="3000" dirty="0"/>
              <a:t>a physical or attitudinal </a:t>
            </a:r>
            <a:r>
              <a:rPr lang="en-US" sz="3000" dirty="0">
                <a:solidFill>
                  <a:srgbClr val="FF0000"/>
                </a:solidFill>
              </a:rPr>
              <a:t>constraint</a:t>
            </a:r>
            <a:r>
              <a:rPr lang="en-US" sz="3000" dirty="0"/>
              <a:t> </a:t>
            </a:r>
            <a:r>
              <a:rPr lang="en-US" sz="3000" dirty="0">
                <a:solidFill>
                  <a:srgbClr val="FF0000"/>
                </a:solidFill>
              </a:rPr>
              <a:t>imposed</a:t>
            </a:r>
            <a:r>
              <a:rPr lang="en-US" sz="3000" dirty="0"/>
              <a:t> upon a person, regardless of whether that person has a </a:t>
            </a:r>
            <a:r>
              <a:rPr lang="en-US" sz="3000" dirty="0" smtClean="0"/>
              <a:t>disability or not</a:t>
            </a:r>
          </a:p>
          <a:p>
            <a:pPr marL="514350" indent="-514350" algn="just" eaLnBrk="1" fontAlgn="auto" hangingPunct="1">
              <a:spcAft>
                <a:spcPts val="0"/>
              </a:spcAft>
              <a:buFont typeface="Arial" pitchFamily="34" charset="0"/>
              <a:buNone/>
              <a:defRPr/>
            </a:pPr>
            <a:endParaRPr lang="en-US" sz="2800" dirty="0" smtClean="0"/>
          </a:p>
          <a:p>
            <a:pPr marL="514350" indent="-514350" algn="just" eaLnBrk="1" fontAlgn="auto" hangingPunct="1">
              <a:spcAft>
                <a:spcPts val="0"/>
              </a:spcAft>
              <a:buFont typeface="Wingdings" pitchFamily="2" charset="2"/>
              <a:buChar char="Ø"/>
              <a:defRPr/>
            </a:pPr>
            <a:endParaRPr lang="en-US" sz="2800" dirty="0"/>
          </a:p>
        </p:txBody>
      </p:sp>
      <p:sp>
        <p:nvSpPr>
          <p:cNvPr id="2" name="Slide Number Placeholder 1"/>
          <p:cNvSpPr>
            <a:spLocks noGrp="1"/>
          </p:cNvSpPr>
          <p:nvPr>
            <p:ph type="sldNum" sz="quarter" idx="12"/>
          </p:nvPr>
        </p:nvSpPr>
        <p:spPr/>
        <p:txBody>
          <a:bodyPr/>
          <a:lstStyle/>
          <a:p>
            <a:pPr>
              <a:defRPr/>
            </a:pPr>
            <a:fld id="{D18B3F9D-944B-4B51-BF0C-1825E404A345}" type="slidenum">
              <a:rPr lang="en-US" smtClean="0"/>
              <a:pPr>
                <a:defRPr/>
              </a:pPr>
              <a:t>7</a:t>
            </a:fld>
            <a:endParaRPr lang="en-US" dirty="0"/>
          </a:p>
        </p:txBody>
      </p:sp>
    </p:spTree>
    <p:extLst>
      <p:ext uri="{BB962C8B-B14F-4D97-AF65-F5344CB8AC3E}">
        <p14:creationId xmlns:p14="http://schemas.microsoft.com/office/powerpoint/2010/main" val="16991701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685800" y="0"/>
            <a:ext cx="7772400" cy="609600"/>
          </a:xfrm>
        </p:spPr>
        <p:txBody>
          <a:bodyPr>
            <a:noAutofit/>
          </a:bodyPr>
          <a:lstStyle/>
          <a:p>
            <a:r>
              <a:rPr lang="en-US" sz="4800" b="1" dirty="0" smtClean="0"/>
              <a:t>9. Health Impairments </a:t>
            </a:r>
            <a:endParaRPr lang="en-US" sz="4800" dirty="0" smtClean="0"/>
          </a:p>
        </p:txBody>
      </p:sp>
      <p:sp>
        <p:nvSpPr>
          <p:cNvPr id="81923" name="Content Placeholder 2"/>
          <p:cNvSpPr>
            <a:spLocks noGrp="1"/>
          </p:cNvSpPr>
          <p:nvPr>
            <p:ph idx="1"/>
          </p:nvPr>
        </p:nvSpPr>
        <p:spPr>
          <a:xfrm>
            <a:off x="685800" y="861183"/>
            <a:ext cx="8001000" cy="4953000"/>
          </a:xfrm>
        </p:spPr>
        <p:txBody>
          <a:bodyPr/>
          <a:lstStyle/>
          <a:p>
            <a:pPr marL="0" indent="0">
              <a:buNone/>
            </a:pPr>
            <a:r>
              <a:rPr lang="en-US" sz="2800" dirty="0" smtClean="0"/>
              <a:t>These disease caused problems are as follow.</a:t>
            </a:r>
            <a:r>
              <a:rPr lang="en-US" sz="4400" dirty="0" smtClean="0"/>
              <a:t> </a:t>
            </a:r>
          </a:p>
          <a:p>
            <a:pPr marL="514350" indent="-514350">
              <a:buAutoNum type="arabicPeriod"/>
            </a:pPr>
            <a:r>
              <a:rPr lang="en-US" sz="2800" b="1" dirty="0" smtClean="0"/>
              <a:t>Heart </a:t>
            </a:r>
            <a:r>
              <a:rPr lang="en-US" sz="2800" b="1" dirty="0"/>
              <a:t>disease</a:t>
            </a:r>
            <a:r>
              <a:rPr lang="en-US" sz="2800" dirty="0"/>
              <a:t>:- this is common among young people. </a:t>
            </a:r>
            <a:endParaRPr lang="en-US" sz="2800" dirty="0" smtClean="0"/>
          </a:p>
          <a:p>
            <a:r>
              <a:rPr lang="en-US" sz="2800" dirty="0" smtClean="0"/>
              <a:t>It </a:t>
            </a:r>
            <a:r>
              <a:rPr lang="en-US" sz="2800" dirty="0"/>
              <a:t>is caused by improper circulation of blood by the heart some of the disorders are </a:t>
            </a:r>
            <a:r>
              <a:rPr lang="en-US" sz="2800" dirty="0" smtClean="0"/>
              <a:t>congenital) present </a:t>
            </a:r>
            <a:r>
              <a:rPr lang="en-US" sz="2800" dirty="0"/>
              <a:t>at birth);others are the product of inflammatory heart disease. </a:t>
            </a:r>
            <a:endParaRPr lang="en-US" sz="2800" dirty="0" smtClean="0"/>
          </a:p>
          <a:p>
            <a:r>
              <a:rPr lang="en-US" sz="2800" dirty="0" smtClean="0"/>
              <a:t>Some </a:t>
            </a:r>
            <a:r>
              <a:rPr lang="en-US" sz="2800" dirty="0"/>
              <a:t>students have heart </a:t>
            </a:r>
            <a:r>
              <a:rPr lang="en-US" sz="2800" dirty="0" smtClean="0"/>
              <a:t>valve </a:t>
            </a:r>
            <a:r>
              <a:rPr lang="en-US" sz="2800" dirty="0"/>
              <a:t>disorders; others have disorders of the blood vessels. His time heart implantation helps children to get cured. </a:t>
            </a:r>
          </a:p>
          <a:p>
            <a:endParaRPr lang="en-US" sz="2800" dirty="0" smtClean="0"/>
          </a:p>
        </p:txBody>
      </p:sp>
      <p:pic>
        <p:nvPicPr>
          <p:cNvPr id="7170" name="Picture 2" descr="Image result for Heart dise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64" y="5821110"/>
            <a:ext cx="1210527" cy="103689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Heart dise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94675"/>
            <a:ext cx="1371600" cy="10692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88C99F2-7761-4000-9DF7-95FCE4B03878}" type="slidenum">
              <a:rPr lang="en-US" smtClean="0"/>
              <a:pPr/>
              <a:t>70</a:t>
            </a:fld>
            <a:endParaRPr lang="en-US"/>
          </a:p>
        </p:txBody>
      </p:sp>
    </p:spTree>
    <p:extLst>
      <p:ext uri="{BB962C8B-B14F-4D97-AF65-F5344CB8AC3E}">
        <p14:creationId xmlns:p14="http://schemas.microsoft.com/office/powerpoint/2010/main" val="16835898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a:xfrm>
            <a:off x="685800" y="0"/>
            <a:ext cx="7772400" cy="609600"/>
          </a:xfrm>
        </p:spPr>
        <p:txBody>
          <a:bodyPr>
            <a:normAutofit fontScale="90000"/>
          </a:bodyPr>
          <a:lstStyle/>
          <a:p>
            <a:endParaRPr lang="en-US" smtClean="0"/>
          </a:p>
        </p:txBody>
      </p:sp>
      <p:sp>
        <p:nvSpPr>
          <p:cNvPr id="82947" name="Content Placeholder 2"/>
          <p:cNvSpPr>
            <a:spLocks noGrp="1"/>
          </p:cNvSpPr>
          <p:nvPr>
            <p:ph idx="1"/>
          </p:nvPr>
        </p:nvSpPr>
        <p:spPr>
          <a:xfrm>
            <a:off x="685800" y="762000"/>
            <a:ext cx="8001000" cy="5181600"/>
          </a:xfrm>
        </p:spPr>
        <p:txBody>
          <a:bodyPr/>
          <a:lstStyle/>
          <a:p>
            <a:pPr marL="0" indent="0">
              <a:buNone/>
            </a:pPr>
            <a:r>
              <a:rPr lang="en-US" sz="2800" dirty="0" smtClean="0"/>
              <a:t>2</a:t>
            </a:r>
            <a:r>
              <a:rPr lang="en-US" sz="2800" dirty="0"/>
              <a:t>. </a:t>
            </a:r>
            <a:r>
              <a:rPr lang="en-US" sz="2800" b="1" dirty="0"/>
              <a:t>Cystic fibrosis</a:t>
            </a:r>
            <a:r>
              <a:rPr lang="en-US" sz="2800" dirty="0"/>
              <a:t>:- is a hereditary disease that affects the lungs and pancreas. </a:t>
            </a:r>
            <a:endParaRPr lang="en-US" sz="2800" dirty="0" smtClean="0"/>
          </a:p>
          <a:p>
            <a:r>
              <a:rPr lang="en-US" sz="2800" dirty="0" smtClean="0"/>
              <a:t>It </a:t>
            </a:r>
            <a:r>
              <a:rPr lang="en-US" sz="2800" dirty="0"/>
              <a:t>leads to recurrent respiratory and digestive problems including abnormal amounts of thick mucus, sweet and saliva. </a:t>
            </a:r>
            <a:endParaRPr lang="en-US" sz="2800" dirty="0" smtClean="0"/>
          </a:p>
          <a:p>
            <a:r>
              <a:rPr lang="en-US" sz="2800" dirty="0" smtClean="0"/>
              <a:t>Children </a:t>
            </a:r>
            <a:r>
              <a:rPr lang="en-US" sz="2800" dirty="0"/>
              <a:t>with such disease often spend significant timeout of school. </a:t>
            </a:r>
          </a:p>
          <a:p>
            <a:endParaRPr lang="en-US" dirty="0" smtClean="0"/>
          </a:p>
        </p:txBody>
      </p:sp>
      <p:pic>
        <p:nvPicPr>
          <p:cNvPr id="8194" name="Picture 2" descr="Image result for Cystic fibro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2142" y="4800600"/>
            <a:ext cx="361299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Cystic fibro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29200"/>
            <a:ext cx="3429000" cy="202882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88C99F2-7761-4000-9DF7-95FCE4B03878}" type="slidenum">
              <a:rPr lang="en-US" smtClean="0"/>
              <a:pPr/>
              <a:t>71</a:t>
            </a:fld>
            <a:endParaRPr lang="en-US"/>
          </a:p>
        </p:txBody>
      </p:sp>
    </p:spTree>
    <p:extLst>
      <p:ext uri="{BB962C8B-B14F-4D97-AF65-F5344CB8AC3E}">
        <p14:creationId xmlns:p14="http://schemas.microsoft.com/office/powerpoint/2010/main" val="34441684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a:xfrm>
            <a:off x="685800" y="0"/>
            <a:ext cx="7772400" cy="609600"/>
          </a:xfrm>
        </p:spPr>
        <p:txBody>
          <a:bodyPr>
            <a:normAutofit fontScale="90000"/>
          </a:bodyPr>
          <a:lstStyle/>
          <a:p>
            <a:endParaRPr lang="en-US" smtClean="0"/>
          </a:p>
        </p:txBody>
      </p:sp>
      <p:sp>
        <p:nvSpPr>
          <p:cNvPr id="83971" name="Content Placeholder 2"/>
          <p:cNvSpPr>
            <a:spLocks noGrp="1"/>
          </p:cNvSpPr>
          <p:nvPr>
            <p:ph idx="1"/>
          </p:nvPr>
        </p:nvSpPr>
        <p:spPr>
          <a:xfrm>
            <a:off x="228600" y="762000"/>
            <a:ext cx="8458200" cy="5181600"/>
          </a:xfrm>
        </p:spPr>
        <p:txBody>
          <a:bodyPr/>
          <a:lstStyle/>
          <a:p>
            <a:pPr marL="0" indent="0">
              <a:buNone/>
            </a:pPr>
            <a:r>
              <a:rPr lang="en-US" b="1" dirty="0" smtClean="0"/>
              <a:t>3. Acquired </a:t>
            </a:r>
            <a:r>
              <a:rPr lang="en-US" b="1" dirty="0"/>
              <a:t>immune deficiency syndrome </a:t>
            </a:r>
            <a:r>
              <a:rPr lang="en-US" dirty="0"/>
              <a:t>(AIDS):- is a very severe disease caused by human immunodeficiency virus (HIV) infection and transmitted primarily </a:t>
            </a:r>
            <a:endParaRPr lang="en-US" dirty="0" smtClean="0"/>
          </a:p>
          <a:p>
            <a:pPr lvl="1"/>
            <a:r>
              <a:rPr lang="en-US" dirty="0" smtClean="0"/>
              <a:t>through </a:t>
            </a:r>
            <a:r>
              <a:rPr lang="en-US" dirty="0"/>
              <a:t>exchange of bodily fluids in transfusions or </a:t>
            </a:r>
            <a:endParaRPr lang="en-US" dirty="0" smtClean="0"/>
          </a:p>
          <a:p>
            <a:pPr lvl="1"/>
            <a:r>
              <a:rPr lang="en-US" dirty="0" smtClean="0"/>
              <a:t>unprotected </a:t>
            </a:r>
            <a:r>
              <a:rPr lang="en-US" dirty="0"/>
              <a:t>sex, and by </a:t>
            </a:r>
            <a:endParaRPr lang="en-US" dirty="0" smtClean="0"/>
          </a:p>
          <a:p>
            <a:pPr lvl="1"/>
            <a:r>
              <a:rPr lang="en-US" dirty="0" smtClean="0"/>
              <a:t>contaminated </a:t>
            </a:r>
            <a:r>
              <a:rPr lang="en-US" dirty="0"/>
              <a:t>needles in addictive drug use. </a:t>
            </a:r>
          </a:p>
          <a:p>
            <a:endParaRPr lang="en-US" dirty="0" smtClean="0"/>
          </a:p>
        </p:txBody>
      </p:sp>
      <p:pic>
        <p:nvPicPr>
          <p:cNvPr id="7170" name="Picture 2" descr="Image result for Acquired immune deficiency syndr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51663"/>
            <a:ext cx="2286000" cy="171450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Acquired immune deficiency syndr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5151663"/>
            <a:ext cx="1828800" cy="182880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Acquired immune deficiency syndro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3366" y="4791076"/>
            <a:ext cx="3316468" cy="218938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88C99F2-7761-4000-9DF7-95FCE4B03878}" type="slidenum">
              <a:rPr lang="en-US" smtClean="0"/>
              <a:pPr/>
              <a:t>72</a:t>
            </a:fld>
            <a:endParaRPr lang="en-US"/>
          </a:p>
        </p:txBody>
      </p:sp>
    </p:spTree>
    <p:extLst>
      <p:ext uri="{BB962C8B-B14F-4D97-AF65-F5344CB8AC3E}">
        <p14:creationId xmlns:p14="http://schemas.microsoft.com/office/powerpoint/2010/main" val="6745057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a:xfrm>
            <a:off x="685800" y="0"/>
            <a:ext cx="7772400" cy="609600"/>
          </a:xfrm>
        </p:spPr>
        <p:txBody>
          <a:bodyPr>
            <a:normAutofit fontScale="90000"/>
          </a:bodyPr>
          <a:lstStyle/>
          <a:p>
            <a:r>
              <a:rPr lang="en-US" dirty="0" smtClean="0"/>
              <a:t> </a:t>
            </a:r>
          </a:p>
        </p:txBody>
      </p:sp>
      <p:sp>
        <p:nvSpPr>
          <p:cNvPr id="84995" name="Content Placeholder 2"/>
          <p:cNvSpPr>
            <a:spLocks noGrp="1"/>
          </p:cNvSpPr>
          <p:nvPr>
            <p:ph idx="1"/>
          </p:nvPr>
        </p:nvSpPr>
        <p:spPr>
          <a:xfrm>
            <a:off x="685800" y="762000"/>
            <a:ext cx="8001000" cy="5181600"/>
          </a:xfrm>
        </p:spPr>
        <p:txBody>
          <a:bodyPr/>
          <a:lstStyle/>
          <a:p>
            <a:pPr marL="0" indent="0">
              <a:buNone/>
            </a:pPr>
            <a:r>
              <a:rPr lang="en-US" dirty="0" smtClean="0"/>
              <a:t>4. </a:t>
            </a:r>
            <a:r>
              <a:rPr lang="en-US" b="1" dirty="0" smtClean="0"/>
              <a:t>Hemophilia</a:t>
            </a:r>
            <a:r>
              <a:rPr lang="en-US" dirty="0"/>
              <a:t>:- is a hereditary disease in which the blood clots very slowly or not all. </a:t>
            </a:r>
            <a:endParaRPr lang="en-US" dirty="0" smtClean="0"/>
          </a:p>
          <a:p>
            <a:pPr lvl="1"/>
            <a:r>
              <a:rPr lang="en-US" dirty="0" smtClean="0"/>
              <a:t>The </a:t>
            </a:r>
            <a:r>
              <a:rPr lang="en-US" dirty="0"/>
              <a:t>disorder is transmitted by sex-linked recessive gene and nearly always occurs in males. </a:t>
            </a:r>
          </a:p>
          <a:p>
            <a:pPr marL="0" indent="0">
              <a:buNone/>
            </a:pPr>
            <a:r>
              <a:rPr lang="en-US" dirty="0"/>
              <a:t>5. </a:t>
            </a:r>
            <a:r>
              <a:rPr lang="en-US" b="1" dirty="0"/>
              <a:t>Asthma</a:t>
            </a:r>
            <a:r>
              <a:rPr lang="en-US" dirty="0"/>
              <a:t>: is a chronic respiratory condition characterized by </a:t>
            </a:r>
            <a:r>
              <a:rPr lang="en-US" dirty="0" err="1"/>
              <a:t>repeared</a:t>
            </a:r>
            <a:r>
              <a:rPr lang="en-US" dirty="0"/>
              <a:t> </a:t>
            </a:r>
            <a:r>
              <a:rPr lang="en-US" dirty="0" err="1"/>
              <a:t>eplosde</a:t>
            </a:r>
            <a:r>
              <a:rPr lang="en-US" dirty="0"/>
              <a:t> of breathing difficulties especially while exhaling. </a:t>
            </a:r>
          </a:p>
          <a:p>
            <a:endParaRPr lang="en-US" dirty="0" smtClean="0"/>
          </a:p>
        </p:txBody>
      </p:sp>
      <p:sp>
        <p:nvSpPr>
          <p:cNvPr id="2" name="AutoShape 2" descr="Father holding up a tissue to his child's bloody nose. Side by side comparison of the normal blood clotting process with an inability to form clo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Father holding up a tissue to his child's bloody nose. Side by side comparison of the normal blood clotting process with an inability to form clot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9538" y="4786312"/>
            <a:ext cx="2672769" cy="207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4920483"/>
            <a:ext cx="1228725" cy="191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8" descr="Image result for Asthm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0" descr="Image result for Asthm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04" name="Picture 12" descr="Image result for Asthm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4" y="4920484"/>
            <a:ext cx="2356253" cy="1913765"/>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14" descr="Image result for Asthma"/>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6" descr="Image result for Asthm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8" descr="Image result for Asthm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0" descr="Image result for Asthm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2" descr="normal-vs-asthma-lun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15" name="Picture 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3249" y="4920484"/>
            <a:ext cx="2599751" cy="1830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lide Number Placeholder 10"/>
          <p:cNvSpPr>
            <a:spLocks noGrp="1"/>
          </p:cNvSpPr>
          <p:nvPr>
            <p:ph type="sldNum" sz="quarter" idx="12"/>
          </p:nvPr>
        </p:nvSpPr>
        <p:spPr/>
        <p:txBody>
          <a:bodyPr/>
          <a:lstStyle/>
          <a:p>
            <a:fld id="{688C99F2-7761-4000-9DF7-95FCE4B03878}" type="slidenum">
              <a:rPr lang="en-US" smtClean="0"/>
              <a:pPr/>
              <a:t>73</a:t>
            </a:fld>
            <a:endParaRPr lang="en-US"/>
          </a:p>
        </p:txBody>
      </p:sp>
    </p:spTree>
    <p:extLst>
      <p:ext uri="{BB962C8B-B14F-4D97-AF65-F5344CB8AC3E}">
        <p14:creationId xmlns:p14="http://schemas.microsoft.com/office/powerpoint/2010/main" val="28457340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a:xfrm>
            <a:off x="685800" y="0"/>
            <a:ext cx="7772400" cy="609600"/>
          </a:xfrm>
        </p:spPr>
        <p:txBody>
          <a:bodyPr>
            <a:normAutofit fontScale="90000"/>
          </a:bodyPr>
          <a:lstStyle/>
          <a:p>
            <a:endParaRPr lang="en-US" smtClean="0"/>
          </a:p>
        </p:txBody>
      </p:sp>
      <p:sp>
        <p:nvSpPr>
          <p:cNvPr id="86019" name="Content Placeholder 2"/>
          <p:cNvSpPr>
            <a:spLocks noGrp="1"/>
          </p:cNvSpPr>
          <p:nvPr>
            <p:ph idx="1"/>
          </p:nvPr>
        </p:nvSpPr>
        <p:spPr>
          <a:xfrm>
            <a:off x="685800" y="762000"/>
            <a:ext cx="8229600" cy="5943600"/>
          </a:xfrm>
        </p:spPr>
        <p:txBody>
          <a:bodyPr/>
          <a:lstStyle/>
          <a:p>
            <a:pPr marL="0" indent="0">
              <a:buNone/>
            </a:pPr>
            <a:r>
              <a:rPr lang="en-US" sz="2700" dirty="0" smtClean="0"/>
              <a:t>6</a:t>
            </a:r>
            <a:r>
              <a:rPr lang="en-US" sz="2700" dirty="0"/>
              <a:t>. </a:t>
            </a:r>
            <a:r>
              <a:rPr lang="en-US" sz="2700" b="1" dirty="0"/>
              <a:t>Diabetes</a:t>
            </a:r>
            <a:r>
              <a:rPr lang="en-US" sz="2700" dirty="0"/>
              <a:t>: Developmental or hereditary disorder characterized by inadequate secretion or use of insulin </a:t>
            </a:r>
          </a:p>
          <a:p>
            <a:pPr marL="0" indent="0">
              <a:buNone/>
            </a:pPr>
            <a:r>
              <a:rPr lang="en-US" sz="2700" dirty="0"/>
              <a:t>7. </a:t>
            </a:r>
            <a:r>
              <a:rPr lang="en-US" sz="2700" b="1" dirty="0" err="1" smtClean="0"/>
              <a:t>Nephrosis</a:t>
            </a:r>
            <a:r>
              <a:rPr lang="en-US" sz="2700" b="1" dirty="0" smtClean="0"/>
              <a:t> &amp; Nephritis Kidney disorders or diseases </a:t>
            </a:r>
            <a:r>
              <a:rPr lang="en-US" sz="2700" dirty="0" smtClean="0"/>
              <a:t>caused </a:t>
            </a:r>
            <a:r>
              <a:rPr lang="en-US" sz="2700" dirty="0"/>
              <a:t>by infections, poisoning, burns, accidents or other diseases </a:t>
            </a:r>
          </a:p>
          <a:p>
            <a:pPr marL="0" indent="0">
              <a:buNone/>
            </a:pPr>
            <a:r>
              <a:rPr lang="en-US" sz="2700" dirty="0"/>
              <a:t>8. </a:t>
            </a:r>
            <a:r>
              <a:rPr lang="en-US" sz="2700" b="1" dirty="0"/>
              <a:t>Sickle-cell anemia Hereditary and chronic blood disease </a:t>
            </a:r>
            <a:r>
              <a:rPr lang="en-US" sz="2700" dirty="0"/>
              <a:t>(occurring </a:t>
            </a:r>
            <a:r>
              <a:rPr lang="en-US" sz="2700" dirty="0" smtClean="0"/>
              <a:t>primarily </a:t>
            </a:r>
            <a:r>
              <a:rPr lang="en-US" sz="2700" dirty="0"/>
              <a:t>in African Americans) characterized by red blood cells that are </a:t>
            </a:r>
            <a:r>
              <a:rPr lang="en-US" sz="2700" dirty="0" smtClean="0"/>
              <a:t>distorted </a:t>
            </a:r>
            <a:r>
              <a:rPr lang="en-US" sz="2700" dirty="0"/>
              <a:t>and that do not circulate properly </a:t>
            </a:r>
          </a:p>
          <a:p>
            <a:pPr marL="0" indent="0">
              <a:buNone/>
            </a:pPr>
            <a:r>
              <a:rPr lang="en-US" sz="2700" dirty="0"/>
              <a:t>9. </a:t>
            </a:r>
            <a:r>
              <a:rPr lang="en-US" sz="2700" b="1" dirty="0" smtClean="0"/>
              <a:t>Leukemia:</a:t>
            </a:r>
            <a:r>
              <a:rPr lang="en-US" sz="2700" dirty="0" smtClean="0"/>
              <a:t> </a:t>
            </a:r>
            <a:r>
              <a:rPr lang="en-US" sz="2700" dirty="0"/>
              <a:t>Disease characterized by excessive production of white blood Cells</a:t>
            </a:r>
            <a:r>
              <a:rPr lang="en-US" sz="2800" dirty="0"/>
              <a:t> </a:t>
            </a:r>
          </a:p>
          <a:p>
            <a:endParaRPr lang="en-US" dirty="0" smtClean="0"/>
          </a:p>
        </p:txBody>
      </p:sp>
      <p:sp>
        <p:nvSpPr>
          <p:cNvPr id="2" name="AutoShape 2" descr="Image result for Diabetes peo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644144"/>
            <a:ext cx="1357312" cy="1213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descr="Image result for Nephrosis &amp; Nephritis Kidney disorders or diseases peop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5587922"/>
            <a:ext cx="1823540" cy="1270078"/>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descr="a medical illustration of sickle cell anem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2400" y="5644142"/>
            <a:ext cx="2000559" cy="1213857"/>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9" descr="Leukem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6"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5253036"/>
            <a:ext cx="2509578"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688C99F2-7761-4000-9DF7-95FCE4B03878}" type="slidenum">
              <a:rPr lang="en-US" smtClean="0"/>
              <a:pPr/>
              <a:t>74</a:t>
            </a:fld>
            <a:endParaRPr lang="en-US"/>
          </a:p>
        </p:txBody>
      </p:sp>
    </p:spTree>
    <p:extLst>
      <p:ext uri="{BB962C8B-B14F-4D97-AF65-F5344CB8AC3E}">
        <p14:creationId xmlns:p14="http://schemas.microsoft.com/office/powerpoint/2010/main" val="5658571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a:xfrm>
            <a:off x="685800" y="0"/>
            <a:ext cx="7772400" cy="609600"/>
          </a:xfrm>
        </p:spPr>
        <p:txBody>
          <a:bodyPr>
            <a:normAutofit fontScale="90000"/>
          </a:bodyPr>
          <a:lstStyle/>
          <a:p>
            <a:endParaRPr lang="en-US" smtClean="0"/>
          </a:p>
        </p:txBody>
      </p:sp>
      <p:sp>
        <p:nvSpPr>
          <p:cNvPr id="87043" name="Content Placeholder 2"/>
          <p:cNvSpPr>
            <a:spLocks noGrp="1"/>
          </p:cNvSpPr>
          <p:nvPr>
            <p:ph idx="1"/>
          </p:nvPr>
        </p:nvSpPr>
        <p:spPr>
          <a:xfrm>
            <a:off x="685800" y="762000"/>
            <a:ext cx="8153400" cy="5715000"/>
          </a:xfrm>
        </p:spPr>
        <p:txBody>
          <a:bodyPr/>
          <a:lstStyle/>
          <a:p>
            <a:pPr marL="0" indent="0">
              <a:buNone/>
            </a:pPr>
            <a:r>
              <a:rPr lang="en-US" sz="2800" dirty="0"/>
              <a:t>10. </a:t>
            </a:r>
            <a:r>
              <a:rPr lang="en-US" sz="2800" b="1" dirty="0"/>
              <a:t>Lead poisoning Disorder </a:t>
            </a:r>
            <a:r>
              <a:rPr lang="en-US" sz="2800" dirty="0"/>
              <a:t>caused by ingesting lead-based paint chips or other substances containing lead </a:t>
            </a:r>
          </a:p>
          <a:p>
            <a:pPr marL="0" indent="0">
              <a:buNone/>
            </a:pPr>
            <a:r>
              <a:rPr lang="en-US" sz="2800" dirty="0"/>
              <a:t>11. </a:t>
            </a:r>
            <a:r>
              <a:rPr lang="en-US" sz="2800" b="1" dirty="0" smtClean="0"/>
              <a:t>Tuberculosis </a:t>
            </a:r>
            <a:r>
              <a:rPr lang="en-US" sz="2800" b="1" dirty="0"/>
              <a:t>Infectious disease </a:t>
            </a:r>
            <a:r>
              <a:rPr lang="en-US" sz="2800" dirty="0"/>
              <a:t>that commonly affects the lungs and may affect </a:t>
            </a:r>
            <a:r>
              <a:rPr lang="en-US" sz="2800" dirty="0" smtClean="0"/>
              <a:t> other </a:t>
            </a:r>
            <a:r>
              <a:rPr lang="en-US" sz="2800" dirty="0"/>
              <a:t>tissues of the body. </a:t>
            </a:r>
          </a:p>
          <a:p>
            <a:pPr marL="0" indent="0">
              <a:buNone/>
            </a:pPr>
            <a:r>
              <a:rPr lang="en-US" sz="2800" dirty="0" smtClean="0"/>
              <a:t>12</a:t>
            </a:r>
            <a:r>
              <a:rPr lang="en-US" sz="2800" dirty="0"/>
              <a:t>. </a:t>
            </a:r>
            <a:r>
              <a:rPr lang="en-US" sz="2800" b="1" dirty="0" smtClean="0"/>
              <a:t>Cancer </a:t>
            </a:r>
            <a:r>
              <a:rPr lang="en-US" sz="2800" b="1" dirty="0"/>
              <a:t>Abnormal </a:t>
            </a:r>
            <a:r>
              <a:rPr lang="en-US" sz="2800" dirty="0"/>
              <a:t>growth of cells that can affect any organ system </a:t>
            </a:r>
          </a:p>
          <a:p>
            <a:pPr marL="0" indent="0">
              <a:buNone/>
            </a:pPr>
            <a:endParaRPr lang="en-US" sz="2800" dirty="0" smtClean="0"/>
          </a:p>
        </p:txBody>
      </p:sp>
      <p:pic>
        <p:nvPicPr>
          <p:cNvPr id="10242" name="Picture 2" descr="Image result for Canc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8462" y="4953000"/>
            <a:ext cx="3116632" cy="17526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Tuberculosis Infectious disea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2400" y="5257800"/>
            <a:ext cx="1938647" cy="1331274"/>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Image result for Tuberculosis Infectious disea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5086349"/>
            <a:ext cx="2571750" cy="177165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88C99F2-7761-4000-9DF7-95FCE4B03878}" type="slidenum">
              <a:rPr lang="en-US" smtClean="0"/>
              <a:pPr/>
              <a:t>75</a:t>
            </a:fld>
            <a:endParaRPr lang="en-US"/>
          </a:p>
        </p:txBody>
      </p:sp>
    </p:spTree>
    <p:extLst>
      <p:ext uri="{BB962C8B-B14F-4D97-AF65-F5344CB8AC3E}">
        <p14:creationId xmlns:p14="http://schemas.microsoft.com/office/powerpoint/2010/main" val="38465080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685800" y="0"/>
            <a:ext cx="7772400" cy="609600"/>
          </a:xfrm>
        </p:spPr>
        <p:txBody>
          <a:bodyPr>
            <a:normAutofit fontScale="90000"/>
          </a:bodyPr>
          <a:lstStyle/>
          <a:p>
            <a:r>
              <a:rPr lang="en-US" b="1" dirty="0"/>
              <a:t>9. Vulnerability </a:t>
            </a:r>
            <a:endParaRPr lang="en-US" dirty="0" smtClean="0"/>
          </a:p>
        </p:txBody>
      </p:sp>
      <p:sp>
        <p:nvSpPr>
          <p:cNvPr id="88067" name="Content Placeholder 2"/>
          <p:cNvSpPr>
            <a:spLocks noGrp="1"/>
          </p:cNvSpPr>
          <p:nvPr>
            <p:ph idx="1"/>
          </p:nvPr>
        </p:nvSpPr>
        <p:spPr>
          <a:xfrm>
            <a:off x="685800" y="762000"/>
            <a:ext cx="8153400" cy="5867400"/>
          </a:xfrm>
        </p:spPr>
        <p:txBody>
          <a:bodyPr/>
          <a:lstStyle/>
          <a:p>
            <a:r>
              <a:rPr lang="en-US" sz="2800" dirty="0" smtClean="0"/>
              <a:t>Vulnerable </a:t>
            </a:r>
            <a:r>
              <a:rPr lang="en-US" sz="2800" dirty="0"/>
              <a:t>means being at risk of being harmed. </a:t>
            </a:r>
            <a:endParaRPr lang="en-US" sz="2800" dirty="0" smtClean="0"/>
          </a:p>
          <a:p>
            <a:r>
              <a:rPr lang="en-US" sz="2800" dirty="0" smtClean="0"/>
              <a:t>In </a:t>
            </a:r>
            <a:r>
              <a:rPr lang="en-US" sz="2800" dirty="0"/>
              <a:t>principle, everyone is vulnerable to some adverse event or circumstance, but some people are more vulnerable than others. </a:t>
            </a:r>
            <a:endParaRPr lang="en-US" sz="2800" dirty="0" smtClean="0"/>
          </a:p>
          <a:p>
            <a:pPr lvl="1"/>
            <a:r>
              <a:rPr lang="en-US" sz="2400" dirty="0" smtClean="0"/>
              <a:t>For </a:t>
            </a:r>
            <a:r>
              <a:rPr lang="en-US" sz="2400" dirty="0"/>
              <a:t>instance, people with disabilities are more likely as a group to experience greater vulnerability. </a:t>
            </a:r>
            <a:endParaRPr lang="en-US" sz="2400" dirty="0" smtClean="0"/>
          </a:p>
          <a:p>
            <a:pPr lvl="1"/>
            <a:r>
              <a:rPr lang="en-US" sz="2400" dirty="0" smtClean="0"/>
              <a:t>They </a:t>
            </a:r>
            <a:r>
              <a:rPr lang="en-US" sz="2400" dirty="0"/>
              <a:t>are also often more severely affected by the vulnerability they experience. </a:t>
            </a:r>
            <a:endParaRPr lang="en-US" sz="2400" dirty="0" smtClean="0"/>
          </a:p>
          <a:p>
            <a:r>
              <a:rPr lang="en-US" sz="2800" dirty="0" smtClean="0"/>
              <a:t>Based </a:t>
            </a:r>
            <a:r>
              <a:rPr lang="en-US" sz="2800" dirty="0"/>
              <a:t>on the existing literature, vulnerability can be generally defined as </a:t>
            </a:r>
            <a:r>
              <a:rPr lang="en-US" sz="2800" dirty="0" smtClean="0"/>
              <a:t>a complex phenomenon that refers </a:t>
            </a:r>
            <a:r>
              <a:rPr lang="en-US" sz="2800" dirty="0"/>
              <a:t>to the following dimensions: </a:t>
            </a:r>
            <a:endParaRPr lang="en-US" sz="2800" dirty="0" smtClean="0"/>
          </a:p>
        </p:txBody>
      </p:sp>
      <p:sp>
        <p:nvSpPr>
          <p:cNvPr id="2" name="Slide Number Placeholder 1"/>
          <p:cNvSpPr>
            <a:spLocks noGrp="1"/>
          </p:cNvSpPr>
          <p:nvPr>
            <p:ph type="sldNum" sz="quarter" idx="12"/>
          </p:nvPr>
        </p:nvSpPr>
        <p:spPr/>
        <p:txBody>
          <a:bodyPr/>
          <a:lstStyle/>
          <a:p>
            <a:fld id="{688C99F2-7761-4000-9DF7-95FCE4B03878}" type="slidenum">
              <a:rPr lang="en-US" smtClean="0"/>
              <a:pPr/>
              <a:t>76</a:t>
            </a:fld>
            <a:endParaRPr lang="en-US"/>
          </a:p>
        </p:txBody>
      </p:sp>
    </p:spTree>
    <p:extLst>
      <p:ext uri="{BB962C8B-B14F-4D97-AF65-F5344CB8AC3E}">
        <p14:creationId xmlns:p14="http://schemas.microsoft.com/office/powerpoint/2010/main" val="5571829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88C99F2-7761-4000-9DF7-95FCE4B03878}" type="slidenum">
              <a:rPr lang="en-US" smtClean="0"/>
              <a:pPr/>
              <a:t>77</a:t>
            </a:fld>
            <a:endParaRPr lang="en-US"/>
          </a:p>
        </p:txBody>
      </p:sp>
      <p:sp>
        <p:nvSpPr>
          <p:cNvPr id="4" name="Rectangle 3"/>
          <p:cNvSpPr/>
          <p:nvPr/>
        </p:nvSpPr>
        <p:spPr>
          <a:xfrm>
            <a:off x="990600" y="1443841"/>
            <a:ext cx="7239000" cy="4339650"/>
          </a:xfrm>
          <a:prstGeom prst="rect">
            <a:avLst/>
          </a:prstGeom>
        </p:spPr>
        <p:txBody>
          <a:bodyPr wrap="square">
            <a:spAutoFit/>
          </a:bodyPr>
          <a:lstStyle/>
          <a:p>
            <a:pPr lvl="0">
              <a:defRPr/>
            </a:pPr>
            <a:r>
              <a:rPr lang="en-GB" sz="3200" b="1" dirty="0" smtClean="0">
                <a:solidFill>
                  <a:prstClr val="black"/>
                </a:solidFill>
                <a:latin typeface="Times New Roman" pitchFamily="18" charset="0"/>
                <a:cs typeface="Times New Roman" pitchFamily="18" charset="0"/>
              </a:rPr>
              <a:t>Hence, Vulnerability is</a:t>
            </a:r>
            <a:endParaRPr lang="en-GB" sz="3200" b="1" dirty="0">
              <a:solidFill>
                <a:prstClr val="black"/>
              </a:solidFill>
              <a:latin typeface="Times New Roman" pitchFamily="18" charset="0"/>
              <a:cs typeface="Times New Roman" pitchFamily="18" charset="0"/>
            </a:endParaRPr>
          </a:p>
          <a:p>
            <a:pPr lvl="0">
              <a:defRPr/>
            </a:pPr>
            <a:r>
              <a:rPr lang="en-GB" sz="3600" dirty="0">
                <a:solidFill>
                  <a:prstClr val="black"/>
                </a:solidFill>
                <a:latin typeface="Times New Roman" pitchFamily="18" charset="0"/>
                <a:cs typeface="Times New Roman" pitchFamily="18" charset="0"/>
              </a:rPr>
              <a:t>- The quality or state of being exposed to the possibility of being attacked or harmed, either physically or emotionally.</a:t>
            </a:r>
          </a:p>
          <a:p>
            <a:pPr marL="457200" lvl="0" indent="-457200">
              <a:buFontTx/>
              <a:buChar char="-"/>
              <a:defRPr/>
            </a:pPr>
            <a:r>
              <a:rPr lang="en-GB" sz="3600" i="1" dirty="0">
                <a:solidFill>
                  <a:prstClr val="black"/>
                </a:solidFill>
                <a:latin typeface="Times New Roman" pitchFamily="18" charset="0"/>
                <a:cs typeface="Times New Roman" pitchFamily="18" charset="0"/>
              </a:rPr>
              <a:t>It </a:t>
            </a:r>
            <a:r>
              <a:rPr lang="en-GB" sz="3600" dirty="0">
                <a:solidFill>
                  <a:prstClr val="black"/>
                </a:solidFill>
                <a:latin typeface="Times New Roman" pitchFamily="18" charset="0"/>
                <a:cs typeface="Times New Roman" pitchFamily="18" charset="0"/>
              </a:rPr>
              <a:t>is the quality of being easily hurt or attacked.</a:t>
            </a:r>
          </a:p>
          <a:p>
            <a:pPr lvl="0">
              <a:defRPr/>
            </a:pPr>
            <a:endParaRPr lang="en-GB" sz="2800"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6892521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77000"/>
          </a:xfrm>
        </p:spPr>
        <p:txBody>
          <a:bodyPr rtlCol="0">
            <a:normAutofit lnSpcReduction="10000"/>
          </a:bodyPr>
          <a:lstStyle/>
          <a:p>
            <a:pPr eaLnBrk="1" fontAlgn="auto" hangingPunct="1">
              <a:spcAft>
                <a:spcPts val="0"/>
              </a:spcAft>
              <a:buFont typeface="Wingdings" pitchFamily="2" charset="2"/>
              <a:buChar char="q"/>
              <a:defRPr/>
            </a:pPr>
            <a:r>
              <a:rPr lang="en-GB" b="1" dirty="0" smtClean="0"/>
              <a:t>At Risk </a:t>
            </a:r>
          </a:p>
          <a:p>
            <a:pPr algn="just" eaLnBrk="1" fontAlgn="auto" hangingPunct="1">
              <a:spcAft>
                <a:spcPts val="0"/>
              </a:spcAft>
              <a:buFont typeface="Wingdings" pitchFamily="2" charset="2"/>
              <a:buChar char="Ø"/>
              <a:defRPr/>
            </a:pPr>
            <a:r>
              <a:rPr lang="en-GB" sz="2600" dirty="0" smtClean="0"/>
              <a:t>It refers to children who, although not currently identified as having a disability, are considered to have a greater than usual chance of developing one.</a:t>
            </a:r>
          </a:p>
          <a:p>
            <a:pPr algn="just" eaLnBrk="1" fontAlgn="auto" hangingPunct="1">
              <a:spcAft>
                <a:spcPts val="0"/>
              </a:spcAft>
              <a:buFont typeface="Arial" pitchFamily="34" charset="0"/>
              <a:buNone/>
              <a:defRPr/>
            </a:pPr>
            <a:endParaRPr lang="en-GB" sz="1400" dirty="0" smtClean="0"/>
          </a:p>
          <a:p>
            <a:pPr algn="just" eaLnBrk="1" fontAlgn="auto" hangingPunct="1">
              <a:spcAft>
                <a:spcPts val="0"/>
              </a:spcAft>
              <a:buFont typeface="Wingdings" pitchFamily="2" charset="2"/>
              <a:buChar char="Ø"/>
              <a:defRPr/>
            </a:pPr>
            <a:r>
              <a:rPr lang="en-GB" sz="2800" dirty="0" smtClean="0"/>
              <a:t>Educators often apply the term to:</a:t>
            </a:r>
          </a:p>
          <a:p>
            <a:pPr lvl="1" algn="just" eaLnBrk="1" fontAlgn="auto" hangingPunct="1">
              <a:spcAft>
                <a:spcPts val="0"/>
              </a:spcAft>
              <a:buFont typeface="Wingdings" pitchFamily="2" charset="2"/>
              <a:buChar char="Ø"/>
              <a:defRPr/>
            </a:pPr>
            <a:r>
              <a:rPr lang="en-GB" sz="2400" dirty="0" smtClean="0"/>
              <a:t> </a:t>
            </a:r>
            <a:r>
              <a:rPr lang="en-GB" sz="2600" dirty="0" smtClean="0"/>
              <a:t>infants and preschoolers who, because of biological conditions, events surrounding their births, or environmental deprivation, may be expected to experience developmental problems at a later time.</a:t>
            </a:r>
          </a:p>
          <a:p>
            <a:pPr lvl="1" algn="just" eaLnBrk="1" fontAlgn="auto" hangingPunct="1">
              <a:spcAft>
                <a:spcPts val="0"/>
              </a:spcAft>
              <a:buFont typeface="Arial" pitchFamily="34" charset="0"/>
              <a:buNone/>
              <a:defRPr/>
            </a:pPr>
            <a:endParaRPr lang="en-GB" sz="1100" dirty="0" smtClean="0"/>
          </a:p>
          <a:p>
            <a:pPr algn="just" eaLnBrk="1" fontAlgn="auto" hangingPunct="1">
              <a:spcAft>
                <a:spcPts val="0"/>
              </a:spcAft>
              <a:buFont typeface="Wingdings" pitchFamily="2" charset="2"/>
              <a:buChar char="Ø"/>
              <a:defRPr/>
            </a:pPr>
            <a:r>
              <a:rPr lang="en-GB" dirty="0" smtClean="0"/>
              <a:t>The term is also used to refer to:</a:t>
            </a:r>
          </a:p>
          <a:p>
            <a:pPr lvl="1" algn="just" eaLnBrk="1" fontAlgn="auto" hangingPunct="1">
              <a:spcAft>
                <a:spcPts val="0"/>
              </a:spcAft>
              <a:buFont typeface="Wingdings" pitchFamily="2" charset="2"/>
              <a:buChar char="Ø"/>
              <a:defRPr/>
            </a:pPr>
            <a:r>
              <a:rPr lang="en-GB" dirty="0" smtClean="0"/>
              <a:t> </a:t>
            </a:r>
            <a:r>
              <a:rPr lang="en-GB" sz="2600" dirty="0" smtClean="0"/>
              <a:t>students who are experiencing significant learning or </a:t>
            </a:r>
            <a:r>
              <a:rPr lang="en-GB" sz="2600" dirty="0" err="1" smtClean="0"/>
              <a:t>behavioral</a:t>
            </a:r>
            <a:r>
              <a:rPr lang="en-GB" sz="2600" dirty="0" smtClean="0"/>
              <a:t> problems in the general education classroom and are therefore at risk of being diagnosed with a disability. </a:t>
            </a:r>
            <a:endParaRPr lang="en-GB" sz="2600" dirty="0"/>
          </a:p>
        </p:txBody>
      </p:sp>
      <p:sp>
        <p:nvSpPr>
          <p:cNvPr id="2" name="Slide Number Placeholder 1"/>
          <p:cNvSpPr>
            <a:spLocks noGrp="1"/>
          </p:cNvSpPr>
          <p:nvPr>
            <p:ph type="sldNum" sz="quarter" idx="12"/>
          </p:nvPr>
        </p:nvSpPr>
        <p:spPr/>
        <p:txBody>
          <a:bodyPr/>
          <a:lstStyle/>
          <a:p>
            <a:pPr>
              <a:defRPr/>
            </a:pPr>
            <a:fld id="{BD8C8DD5-D2CF-4950-97BF-F620AB84ADCF}" type="slidenum">
              <a:rPr lang="en-US" smtClean="0"/>
              <a:pPr>
                <a:defRPr/>
              </a:pPr>
              <a:t>78</a:t>
            </a:fld>
            <a:endParaRPr lang="en-US"/>
          </a:p>
        </p:txBody>
      </p:sp>
    </p:spTree>
    <p:extLst>
      <p:ext uri="{BB962C8B-B14F-4D97-AF65-F5344CB8AC3E}">
        <p14:creationId xmlns:p14="http://schemas.microsoft.com/office/powerpoint/2010/main" val="41345592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a:xfrm>
            <a:off x="685800" y="0"/>
            <a:ext cx="7772400" cy="609600"/>
          </a:xfrm>
        </p:spPr>
        <p:txBody>
          <a:bodyPr>
            <a:normAutofit fontScale="90000"/>
          </a:bodyPr>
          <a:lstStyle/>
          <a:p>
            <a:r>
              <a:rPr lang="en-US" dirty="0" smtClean="0"/>
              <a:t>Dimensions of Vulnerabilities</a:t>
            </a:r>
          </a:p>
        </p:txBody>
      </p:sp>
      <p:sp>
        <p:nvSpPr>
          <p:cNvPr id="89091" name="Content Placeholder 2"/>
          <p:cNvSpPr>
            <a:spLocks noGrp="1"/>
          </p:cNvSpPr>
          <p:nvPr>
            <p:ph idx="1"/>
          </p:nvPr>
        </p:nvSpPr>
        <p:spPr>
          <a:xfrm>
            <a:off x="685800" y="762000"/>
            <a:ext cx="8001000" cy="5181600"/>
          </a:xfrm>
        </p:spPr>
        <p:txBody>
          <a:bodyPr/>
          <a:lstStyle/>
          <a:p>
            <a:pPr marL="0" indent="0">
              <a:buNone/>
            </a:pPr>
            <a:r>
              <a:rPr lang="en-US" sz="2800" dirty="0" smtClean="0"/>
              <a:t>1</a:t>
            </a:r>
            <a:r>
              <a:rPr lang="en-US" sz="2800" dirty="0"/>
              <a:t>. </a:t>
            </a:r>
            <a:r>
              <a:rPr lang="en-US" sz="2800" b="1" dirty="0"/>
              <a:t>Economic difficulties/lack of financial resources</a:t>
            </a:r>
            <a:r>
              <a:rPr lang="en-US" sz="2800" dirty="0"/>
              <a:t>: poverty, low living standards, housing problems (e.g. too damp, too expensive, too cold or difficult to heat) etc.; </a:t>
            </a:r>
          </a:p>
          <a:p>
            <a:pPr marL="0" indent="0">
              <a:buNone/>
            </a:pPr>
            <a:r>
              <a:rPr lang="en-US" sz="2800" dirty="0"/>
              <a:t>2. </a:t>
            </a:r>
            <a:r>
              <a:rPr lang="en-US" sz="2800" b="1" dirty="0"/>
              <a:t>Social exclusion: </a:t>
            </a:r>
            <a:r>
              <a:rPr lang="en-US" sz="2800" dirty="0"/>
              <a:t>limited access to facilities such as </a:t>
            </a:r>
            <a:r>
              <a:rPr lang="en-US" sz="2800" dirty="0" smtClean="0"/>
              <a:t>transportation, </a:t>
            </a:r>
            <a:r>
              <a:rPr lang="en-US" sz="2800" dirty="0"/>
              <a:t>schools, libraries or medical services; </a:t>
            </a:r>
          </a:p>
          <a:p>
            <a:pPr marL="0" indent="0">
              <a:buNone/>
            </a:pPr>
            <a:r>
              <a:rPr lang="en-US" sz="2800" dirty="0"/>
              <a:t>3. </a:t>
            </a:r>
            <a:r>
              <a:rPr lang="en-US" sz="2800" b="1" dirty="0"/>
              <a:t>Lack of social support from social networks:</a:t>
            </a:r>
            <a:r>
              <a:rPr lang="en-US" sz="2800" dirty="0"/>
              <a:t> no assistance from family members, friends, neighbors or colleagues (referring to practical help as well as emotional support) like highly gifted individuals; </a:t>
            </a:r>
          </a:p>
          <a:p>
            <a:endParaRPr lang="en-US" dirty="0" smtClean="0"/>
          </a:p>
        </p:txBody>
      </p:sp>
      <p:sp>
        <p:nvSpPr>
          <p:cNvPr id="2" name="Slide Number Placeholder 1"/>
          <p:cNvSpPr>
            <a:spLocks noGrp="1"/>
          </p:cNvSpPr>
          <p:nvPr>
            <p:ph type="sldNum" sz="quarter" idx="12"/>
          </p:nvPr>
        </p:nvSpPr>
        <p:spPr/>
        <p:txBody>
          <a:bodyPr/>
          <a:lstStyle/>
          <a:p>
            <a:fld id="{688C99F2-7761-4000-9DF7-95FCE4B03878}" type="slidenum">
              <a:rPr lang="en-US" smtClean="0"/>
              <a:pPr/>
              <a:t>79</a:t>
            </a:fld>
            <a:endParaRPr lang="en-US"/>
          </a:p>
        </p:txBody>
      </p:sp>
    </p:spTree>
    <p:extLst>
      <p:ext uri="{BB962C8B-B14F-4D97-AF65-F5344CB8AC3E}">
        <p14:creationId xmlns:p14="http://schemas.microsoft.com/office/powerpoint/2010/main" val="1081565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324600"/>
          </a:xfrm>
        </p:spPr>
        <p:txBody>
          <a:bodyPr/>
          <a:lstStyle/>
          <a:p>
            <a:pPr algn="just" eaLnBrk="1" hangingPunct="1">
              <a:buFont typeface="Wingdings" pitchFamily="2" charset="2"/>
              <a:buChar char="Ø"/>
            </a:pPr>
            <a:r>
              <a:rPr lang="en-US" sz="2800" dirty="0" smtClean="0"/>
              <a:t>It is defined as “the </a:t>
            </a:r>
            <a:r>
              <a:rPr lang="en-US" sz="2800" dirty="0" smtClean="0">
                <a:solidFill>
                  <a:srgbClr val="FF0000"/>
                </a:solidFill>
              </a:rPr>
              <a:t>loss or limitation </a:t>
            </a:r>
            <a:r>
              <a:rPr lang="en-US" sz="2800" dirty="0" smtClean="0"/>
              <a:t>of </a:t>
            </a:r>
            <a:r>
              <a:rPr lang="en-US" sz="2800" dirty="0" smtClean="0">
                <a:solidFill>
                  <a:srgbClr val="FF0000"/>
                </a:solidFill>
              </a:rPr>
              <a:t>opportunities</a:t>
            </a:r>
            <a:r>
              <a:rPr lang="en-US" sz="2800" dirty="0" smtClean="0"/>
              <a:t> to take part in the normal life of the community on an </a:t>
            </a:r>
            <a:r>
              <a:rPr lang="en-US" sz="2800" dirty="0" smtClean="0">
                <a:solidFill>
                  <a:srgbClr val="FF0000"/>
                </a:solidFill>
              </a:rPr>
              <a:t>equal level </a:t>
            </a:r>
            <a:r>
              <a:rPr lang="en-US" sz="2800" dirty="0" smtClean="0"/>
              <a:t>with others due to physical or social barriers”. </a:t>
            </a:r>
          </a:p>
          <a:p>
            <a:pPr algn="just" eaLnBrk="1" hangingPunct="1">
              <a:buFont typeface="Arial" charset="0"/>
              <a:buNone/>
            </a:pPr>
            <a:r>
              <a:rPr lang="en-US" sz="2800" b="1" dirty="0" smtClean="0"/>
              <a:t>NOTE:</a:t>
            </a:r>
          </a:p>
          <a:p>
            <a:pPr algn="just" eaLnBrk="1" hangingPunct="1">
              <a:buFont typeface="Wingdings" pitchFamily="2" charset="2"/>
              <a:buChar char="Ø"/>
            </a:pPr>
            <a:r>
              <a:rPr lang="en-US" sz="2800" dirty="0" smtClean="0"/>
              <a:t>a disability may pose a handicap in one environment but not in another. </a:t>
            </a:r>
          </a:p>
          <a:p>
            <a:pPr algn="just" eaLnBrk="1" hangingPunct="1">
              <a:buFont typeface="Wingdings" pitchFamily="2" charset="2"/>
              <a:buChar char="Ø"/>
            </a:pPr>
            <a:r>
              <a:rPr lang="en-US" sz="2800" dirty="0" smtClean="0"/>
              <a:t>People with disabilities may experience handicap regardless of their disability because of other people’s negative attitude  </a:t>
            </a:r>
          </a:p>
          <a:p>
            <a:pPr algn="just" eaLnBrk="1" hangingPunct="1">
              <a:buFont typeface="Wingdings" pitchFamily="2" charset="2"/>
              <a:buChar char="Ø"/>
            </a:pPr>
            <a:r>
              <a:rPr lang="en-GB" sz="2800" dirty="0" smtClean="0"/>
              <a:t>Although the terms impairment , disability , and handicap are sometimes used interchangeably, they are not synonymous.</a:t>
            </a:r>
            <a:endParaRPr lang="en-US" sz="2800" dirty="0" smtClean="0"/>
          </a:p>
        </p:txBody>
      </p:sp>
      <p:sp>
        <p:nvSpPr>
          <p:cNvPr id="2" name="Slide Number Placeholder 1"/>
          <p:cNvSpPr>
            <a:spLocks noGrp="1"/>
          </p:cNvSpPr>
          <p:nvPr>
            <p:ph type="sldNum" sz="quarter" idx="12"/>
          </p:nvPr>
        </p:nvSpPr>
        <p:spPr/>
        <p:txBody>
          <a:bodyPr/>
          <a:lstStyle/>
          <a:p>
            <a:pPr>
              <a:defRPr/>
            </a:pPr>
            <a:fld id="{320A4363-B946-4D1E-8009-1A406DDF2AAF}" type="slidenum">
              <a:rPr lang="en-US" smtClean="0"/>
              <a:pPr>
                <a:defRPr/>
              </a:pPr>
              <a:t>8</a:t>
            </a:fld>
            <a:endParaRPr lang="en-US" dirty="0"/>
          </a:p>
        </p:txBody>
      </p:sp>
    </p:spTree>
    <p:extLst>
      <p:ext uri="{BB962C8B-B14F-4D97-AF65-F5344CB8AC3E}">
        <p14:creationId xmlns:p14="http://schemas.microsoft.com/office/powerpoint/2010/main" val="10763049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a:xfrm>
            <a:off x="685800" y="0"/>
            <a:ext cx="7772400" cy="609600"/>
          </a:xfrm>
        </p:spPr>
        <p:txBody>
          <a:bodyPr>
            <a:normAutofit fontScale="90000"/>
          </a:bodyPr>
          <a:lstStyle/>
          <a:p>
            <a:endParaRPr lang="en-US" smtClean="0"/>
          </a:p>
        </p:txBody>
      </p:sp>
      <p:sp>
        <p:nvSpPr>
          <p:cNvPr id="90115" name="Content Placeholder 2"/>
          <p:cNvSpPr>
            <a:spLocks noGrp="1"/>
          </p:cNvSpPr>
          <p:nvPr>
            <p:ph idx="1"/>
          </p:nvPr>
        </p:nvSpPr>
        <p:spPr>
          <a:xfrm>
            <a:off x="685800" y="762000"/>
            <a:ext cx="8001000" cy="5181600"/>
          </a:xfrm>
        </p:spPr>
        <p:txBody>
          <a:bodyPr/>
          <a:lstStyle/>
          <a:p>
            <a:pPr marL="0" indent="0">
              <a:buNone/>
            </a:pPr>
            <a:r>
              <a:rPr lang="en-US" dirty="0"/>
              <a:t>4. </a:t>
            </a:r>
            <a:r>
              <a:rPr lang="en-US" b="1" dirty="0"/>
              <a:t>Stigmatization:</a:t>
            </a:r>
            <a:r>
              <a:rPr lang="en-US" dirty="0"/>
              <a:t> being a victim of stereotypes, being devalued, confronted with disgraceful behavior because of belonging to a particular social or ethnic group; </a:t>
            </a:r>
          </a:p>
          <a:p>
            <a:pPr marL="0" indent="0">
              <a:buNone/>
            </a:pPr>
            <a:r>
              <a:rPr lang="en-US" dirty="0"/>
              <a:t>5. </a:t>
            </a:r>
            <a:r>
              <a:rPr lang="en-US" b="1" dirty="0"/>
              <a:t>Health difficulties: </a:t>
            </a:r>
            <a:r>
              <a:rPr lang="en-US" dirty="0"/>
              <a:t>disadvantages resulting from poor mental health, physical health or disabilities; </a:t>
            </a:r>
          </a:p>
          <a:p>
            <a:pPr marL="0" indent="0">
              <a:buNone/>
            </a:pPr>
            <a:r>
              <a:rPr lang="en-US" dirty="0"/>
              <a:t>6. </a:t>
            </a:r>
            <a:r>
              <a:rPr lang="en-US" b="1" dirty="0"/>
              <a:t>Being a victim of crime: </a:t>
            </a:r>
            <a:r>
              <a:rPr lang="en-US" dirty="0"/>
              <a:t>in family context especially of violence. </a:t>
            </a:r>
          </a:p>
          <a:p>
            <a:endParaRPr lang="en-US" dirty="0" smtClean="0"/>
          </a:p>
        </p:txBody>
      </p:sp>
      <p:sp>
        <p:nvSpPr>
          <p:cNvPr id="2" name="Slide Number Placeholder 1"/>
          <p:cNvSpPr>
            <a:spLocks noGrp="1"/>
          </p:cNvSpPr>
          <p:nvPr>
            <p:ph type="sldNum" sz="quarter" idx="12"/>
          </p:nvPr>
        </p:nvSpPr>
        <p:spPr/>
        <p:txBody>
          <a:bodyPr/>
          <a:lstStyle/>
          <a:p>
            <a:fld id="{688C99F2-7761-4000-9DF7-95FCE4B03878}" type="slidenum">
              <a:rPr lang="en-US" smtClean="0"/>
              <a:pPr/>
              <a:t>80</a:t>
            </a:fld>
            <a:endParaRPr lang="en-US"/>
          </a:p>
        </p:txBody>
      </p:sp>
    </p:spTree>
    <p:extLst>
      <p:ext uri="{BB962C8B-B14F-4D97-AF65-F5344CB8AC3E}">
        <p14:creationId xmlns:p14="http://schemas.microsoft.com/office/powerpoint/2010/main" val="24626655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a:xfrm>
            <a:off x="685800" y="0"/>
            <a:ext cx="7772400" cy="609600"/>
          </a:xfrm>
        </p:spPr>
        <p:txBody>
          <a:bodyPr>
            <a:normAutofit fontScale="90000"/>
          </a:bodyPr>
          <a:lstStyle/>
          <a:p>
            <a:r>
              <a:rPr lang="en-US" b="1" dirty="0"/>
              <a:t>Causes of Vulnerability </a:t>
            </a:r>
            <a:endParaRPr lang="en-US" dirty="0" smtClean="0"/>
          </a:p>
        </p:txBody>
      </p:sp>
      <p:sp>
        <p:nvSpPr>
          <p:cNvPr id="91139" name="Content Placeholder 2"/>
          <p:cNvSpPr>
            <a:spLocks noGrp="1"/>
          </p:cNvSpPr>
          <p:nvPr>
            <p:ph idx="1"/>
          </p:nvPr>
        </p:nvSpPr>
        <p:spPr>
          <a:xfrm>
            <a:off x="685800" y="762000"/>
            <a:ext cx="8153400" cy="5638800"/>
          </a:xfrm>
        </p:spPr>
        <p:txBody>
          <a:bodyPr/>
          <a:lstStyle/>
          <a:p>
            <a:r>
              <a:rPr lang="en-US" dirty="0"/>
              <a:t>Vulnerability may be causes by </a:t>
            </a:r>
            <a:endParaRPr lang="en-US" dirty="0" smtClean="0"/>
          </a:p>
          <a:p>
            <a:pPr lvl="1"/>
            <a:r>
              <a:rPr lang="en-US" dirty="0" smtClean="0"/>
              <a:t>rapid </a:t>
            </a:r>
            <a:r>
              <a:rPr lang="en-US" dirty="0"/>
              <a:t>population growth, </a:t>
            </a:r>
            <a:endParaRPr lang="en-US" dirty="0" smtClean="0"/>
          </a:p>
          <a:p>
            <a:pPr lvl="1"/>
            <a:r>
              <a:rPr lang="en-US" dirty="0" smtClean="0"/>
              <a:t>poverty </a:t>
            </a:r>
            <a:r>
              <a:rPr lang="en-US" dirty="0"/>
              <a:t>and hunger, </a:t>
            </a:r>
            <a:endParaRPr lang="en-US" dirty="0" smtClean="0"/>
          </a:p>
          <a:p>
            <a:pPr lvl="1"/>
            <a:r>
              <a:rPr lang="en-US" dirty="0" smtClean="0"/>
              <a:t>poor </a:t>
            </a:r>
            <a:r>
              <a:rPr lang="en-US" dirty="0"/>
              <a:t>health, </a:t>
            </a:r>
            <a:endParaRPr lang="en-US" dirty="0" smtClean="0"/>
          </a:p>
          <a:p>
            <a:pPr lvl="1"/>
            <a:r>
              <a:rPr lang="en-US" dirty="0" smtClean="0"/>
              <a:t>low </a:t>
            </a:r>
            <a:r>
              <a:rPr lang="en-US" dirty="0"/>
              <a:t>levels of education, </a:t>
            </a:r>
            <a:endParaRPr lang="en-US" dirty="0" smtClean="0"/>
          </a:p>
          <a:p>
            <a:pPr lvl="1"/>
            <a:r>
              <a:rPr lang="en-US" dirty="0" smtClean="0"/>
              <a:t>gender </a:t>
            </a:r>
            <a:r>
              <a:rPr lang="en-US" dirty="0"/>
              <a:t>inequality, </a:t>
            </a:r>
            <a:endParaRPr lang="en-US" dirty="0" smtClean="0"/>
          </a:p>
          <a:p>
            <a:pPr lvl="1"/>
            <a:r>
              <a:rPr lang="en-US" dirty="0" smtClean="0"/>
              <a:t>fragile </a:t>
            </a:r>
            <a:r>
              <a:rPr lang="en-US" dirty="0"/>
              <a:t>and hazardous location, and </a:t>
            </a:r>
          </a:p>
          <a:p>
            <a:pPr lvl="1"/>
            <a:r>
              <a:rPr lang="en-US" dirty="0" smtClean="0"/>
              <a:t>lack </a:t>
            </a:r>
            <a:r>
              <a:rPr lang="en-US" dirty="0"/>
              <a:t>of access to resources and services, </a:t>
            </a:r>
            <a:endParaRPr lang="en-US" dirty="0" smtClean="0"/>
          </a:p>
          <a:p>
            <a:pPr lvl="2"/>
            <a:r>
              <a:rPr lang="en-US" dirty="0" smtClean="0"/>
              <a:t>including knowledge and technological means, disintegration of social patterns (social vulnerability). </a:t>
            </a:r>
          </a:p>
        </p:txBody>
      </p:sp>
      <p:sp>
        <p:nvSpPr>
          <p:cNvPr id="2" name="Slide Number Placeholder 1"/>
          <p:cNvSpPr>
            <a:spLocks noGrp="1"/>
          </p:cNvSpPr>
          <p:nvPr>
            <p:ph type="sldNum" sz="quarter" idx="12"/>
          </p:nvPr>
        </p:nvSpPr>
        <p:spPr/>
        <p:txBody>
          <a:bodyPr/>
          <a:lstStyle/>
          <a:p>
            <a:fld id="{688C99F2-7761-4000-9DF7-95FCE4B03878}" type="slidenum">
              <a:rPr lang="en-US" smtClean="0"/>
              <a:pPr/>
              <a:t>81</a:t>
            </a:fld>
            <a:endParaRPr lang="en-US"/>
          </a:p>
        </p:txBody>
      </p:sp>
    </p:spTree>
    <p:extLst>
      <p:ext uri="{BB962C8B-B14F-4D97-AF65-F5344CB8AC3E}">
        <p14:creationId xmlns:p14="http://schemas.microsoft.com/office/powerpoint/2010/main" val="24383053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a:xfrm>
            <a:off x="685800" y="0"/>
            <a:ext cx="7772400" cy="609600"/>
          </a:xfrm>
        </p:spPr>
        <p:txBody>
          <a:bodyPr>
            <a:normAutofit fontScale="90000"/>
          </a:bodyPr>
          <a:lstStyle/>
          <a:p>
            <a:endParaRPr lang="en-US" smtClean="0"/>
          </a:p>
        </p:txBody>
      </p:sp>
      <p:sp>
        <p:nvSpPr>
          <p:cNvPr id="92163" name="Content Placeholder 2"/>
          <p:cNvSpPr>
            <a:spLocks noGrp="1"/>
          </p:cNvSpPr>
          <p:nvPr>
            <p:ph idx="1"/>
          </p:nvPr>
        </p:nvSpPr>
        <p:spPr>
          <a:xfrm>
            <a:off x="685800" y="762000"/>
            <a:ext cx="8001000" cy="5181600"/>
          </a:xfrm>
        </p:spPr>
        <p:txBody>
          <a:bodyPr/>
          <a:lstStyle/>
          <a:p>
            <a:pPr marL="342900" lvl="2" indent="-342900"/>
            <a:r>
              <a:rPr lang="en-US" sz="2800" b="1" dirty="0"/>
              <a:t>Other causes includes; </a:t>
            </a:r>
            <a:endParaRPr lang="en-US" sz="2800" b="1" dirty="0" smtClean="0"/>
          </a:p>
          <a:p>
            <a:pPr marL="800100" lvl="3" indent="-342900"/>
            <a:r>
              <a:rPr lang="en-US" sz="2400" dirty="0" smtClean="0"/>
              <a:t>lack </a:t>
            </a:r>
            <a:r>
              <a:rPr lang="en-US" sz="2400" dirty="0"/>
              <a:t>of access to information and knowledge, </a:t>
            </a:r>
            <a:endParaRPr lang="en-US" sz="2400" dirty="0" smtClean="0"/>
          </a:p>
          <a:p>
            <a:pPr marL="800100" lvl="3" indent="-342900"/>
            <a:r>
              <a:rPr lang="en-US" sz="2400" dirty="0" smtClean="0"/>
              <a:t>lack </a:t>
            </a:r>
            <a:r>
              <a:rPr lang="en-US" sz="2400" dirty="0"/>
              <a:t>of public awareness, </a:t>
            </a:r>
            <a:endParaRPr lang="en-US" sz="2400" dirty="0" smtClean="0"/>
          </a:p>
          <a:p>
            <a:pPr marL="800100" lvl="3" indent="-342900"/>
            <a:r>
              <a:rPr lang="en-US" sz="2400" dirty="0" smtClean="0"/>
              <a:t>limited </a:t>
            </a:r>
            <a:r>
              <a:rPr lang="en-US" sz="2400" dirty="0"/>
              <a:t>access to political power and representation (political vulnerability), (Aysan,1993). </a:t>
            </a:r>
            <a:endParaRPr lang="en-US" sz="2400" dirty="0" smtClean="0"/>
          </a:p>
          <a:p>
            <a:pPr marL="800100" lvl="3" indent="-342900"/>
            <a:r>
              <a:rPr lang="en-US" sz="2400" dirty="0" smtClean="0"/>
              <a:t>When </a:t>
            </a:r>
            <a:r>
              <a:rPr lang="en-US" sz="2400" dirty="0"/>
              <a:t>people are socially disadvantaged or lack political voice, their vulnerability is </a:t>
            </a:r>
            <a:r>
              <a:rPr lang="en-US" sz="2400" dirty="0" smtClean="0"/>
              <a:t>exacerbated /</a:t>
            </a:r>
            <a:r>
              <a:rPr lang="en-US" sz="2400" dirty="0"/>
              <a:t> </a:t>
            </a:r>
            <a:r>
              <a:rPr lang="en-US" sz="2400" dirty="0" smtClean="0"/>
              <a:t>worsened/ </a:t>
            </a:r>
            <a:r>
              <a:rPr lang="en-US" sz="2400" dirty="0"/>
              <a:t>further. </a:t>
            </a:r>
          </a:p>
          <a:p>
            <a:endParaRPr lang="en-US" dirty="0" smtClean="0"/>
          </a:p>
        </p:txBody>
      </p:sp>
      <p:sp>
        <p:nvSpPr>
          <p:cNvPr id="2" name="Slide Number Placeholder 1"/>
          <p:cNvSpPr>
            <a:spLocks noGrp="1"/>
          </p:cNvSpPr>
          <p:nvPr>
            <p:ph type="sldNum" sz="quarter" idx="12"/>
          </p:nvPr>
        </p:nvSpPr>
        <p:spPr/>
        <p:txBody>
          <a:bodyPr/>
          <a:lstStyle/>
          <a:p>
            <a:fld id="{688C99F2-7761-4000-9DF7-95FCE4B03878}" type="slidenum">
              <a:rPr lang="en-US" smtClean="0"/>
              <a:pPr/>
              <a:t>82</a:t>
            </a:fld>
            <a:endParaRPr lang="en-US"/>
          </a:p>
        </p:txBody>
      </p:sp>
    </p:spTree>
    <p:extLst>
      <p:ext uri="{BB962C8B-B14F-4D97-AF65-F5344CB8AC3E}">
        <p14:creationId xmlns:p14="http://schemas.microsoft.com/office/powerpoint/2010/main" val="14991811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a:xfrm>
            <a:off x="685800" y="0"/>
            <a:ext cx="7772400" cy="609600"/>
          </a:xfrm>
        </p:spPr>
        <p:txBody>
          <a:bodyPr/>
          <a:lstStyle/>
          <a:p>
            <a:r>
              <a:rPr lang="en-US" sz="3200" b="1" dirty="0"/>
              <a:t>Characteristics of Vulnerable People</a:t>
            </a:r>
            <a:endParaRPr lang="en-US" dirty="0" smtClean="0"/>
          </a:p>
        </p:txBody>
      </p:sp>
      <p:sp>
        <p:nvSpPr>
          <p:cNvPr id="93187" name="Content Placeholder 2"/>
          <p:cNvSpPr>
            <a:spLocks noGrp="1"/>
          </p:cNvSpPr>
          <p:nvPr>
            <p:ph idx="1"/>
          </p:nvPr>
        </p:nvSpPr>
        <p:spPr>
          <a:xfrm>
            <a:off x="685800" y="762000"/>
            <a:ext cx="8001000" cy="5181600"/>
          </a:xfrm>
        </p:spPr>
        <p:txBody>
          <a:bodyPr/>
          <a:lstStyle/>
          <a:p>
            <a:pPr marL="0" indent="0">
              <a:buNone/>
            </a:pPr>
            <a:r>
              <a:rPr lang="en-US" sz="2800" dirty="0" smtClean="0"/>
              <a:t>The </a:t>
            </a:r>
            <a:r>
              <a:rPr lang="en-US" sz="2800" dirty="0"/>
              <a:t>following are thought to be characteristics of vulnerable people (with examples of groups of potentially vulnerable people): </a:t>
            </a:r>
          </a:p>
          <a:p>
            <a:pPr marL="0" indent="0">
              <a:buNone/>
            </a:pPr>
            <a:r>
              <a:rPr lang="en-US" sz="2800" dirty="0"/>
              <a:t>1. </a:t>
            </a:r>
            <a:r>
              <a:rPr lang="en-US" sz="2800" b="1" dirty="0"/>
              <a:t>Less physically or mentally capable </a:t>
            </a:r>
            <a:r>
              <a:rPr lang="en-US" sz="2800" dirty="0"/>
              <a:t>(infants, older adults, people with disabilities) </a:t>
            </a:r>
          </a:p>
          <a:p>
            <a:pPr marL="0" indent="0">
              <a:buNone/>
            </a:pPr>
            <a:r>
              <a:rPr lang="en-US" sz="2800" dirty="0"/>
              <a:t>2. </a:t>
            </a:r>
            <a:r>
              <a:rPr lang="en-US" sz="2800" b="1" dirty="0"/>
              <a:t>Fewer material and/or financial resources</a:t>
            </a:r>
            <a:r>
              <a:rPr lang="en-US" sz="2800" dirty="0"/>
              <a:t> (low-income households, homeless) </a:t>
            </a:r>
          </a:p>
          <a:p>
            <a:pPr marL="0" indent="0">
              <a:buNone/>
            </a:pPr>
            <a:r>
              <a:rPr lang="en-US" sz="2800" dirty="0"/>
              <a:t>3. </a:t>
            </a:r>
            <a:r>
              <a:rPr lang="en-US" sz="2800" b="1" dirty="0"/>
              <a:t>Less knowledge or experience </a:t>
            </a:r>
            <a:r>
              <a:rPr lang="en-US" sz="2800" dirty="0"/>
              <a:t>(children, illiterate, foreigners, tourists) </a:t>
            </a:r>
          </a:p>
          <a:p>
            <a:pPr marL="0" indent="0">
              <a:buNone/>
            </a:pPr>
            <a:r>
              <a:rPr lang="en-US" sz="2800" dirty="0"/>
              <a:t>4. </a:t>
            </a:r>
            <a:r>
              <a:rPr lang="en-US" sz="2800" b="1" dirty="0"/>
              <a:t>Restricted by society to grow and develop </a:t>
            </a:r>
            <a:r>
              <a:rPr lang="en-US" sz="2800" dirty="0"/>
              <a:t>according to their needs and potentials </a:t>
            </a:r>
          </a:p>
          <a:p>
            <a:pPr marL="0" indent="0">
              <a:buNone/>
            </a:pPr>
            <a:endParaRPr lang="en-US" sz="2800" dirty="0" smtClean="0"/>
          </a:p>
        </p:txBody>
      </p:sp>
      <p:sp>
        <p:nvSpPr>
          <p:cNvPr id="2" name="Slide Number Placeholder 1"/>
          <p:cNvSpPr>
            <a:spLocks noGrp="1"/>
          </p:cNvSpPr>
          <p:nvPr>
            <p:ph type="sldNum" sz="quarter" idx="12"/>
          </p:nvPr>
        </p:nvSpPr>
        <p:spPr/>
        <p:txBody>
          <a:bodyPr/>
          <a:lstStyle/>
          <a:p>
            <a:fld id="{688C99F2-7761-4000-9DF7-95FCE4B03878}" type="slidenum">
              <a:rPr lang="en-US" smtClean="0"/>
              <a:pPr/>
              <a:t>83</a:t>
            </a:fld>
            <a:endParaRPr lang="en-US"/>
          </a:p>
        </p:txBody>
      </p:sp>
    </p:spTree>
    <p:extLst>
      <p:ext uri="{BB962C8B-B14F-4D97-AF65-F5344CB8AC3E}">
        <p14:creationId xmlns:p14="http://schemas.microsoft.com/office/powerpoint/2010/main" val="10427414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a:xfrm>
            <a:off x="685800" y="0"/>
            <a:ext cx="7772400" cy="609600"/>
          </a:xfrm>
        </p:spPr>
        <p:txBody>
          <a:bodyPr>
            <a:normAutofit fontScale="90000"/>
          </a:bodyPr>
          <a:lstStyle/>
          <a:p>
            <a:endParaRPr lang="en-US" dirty="0" smtClean="0"/>
          </a:p>
        </p:txBody>
      </p:sp>
      <p:sp>
        <p:nvSpPr>
          <p:cNvPr id="94211" name="Content Placeholder 2"/>
          <p:cNvSpPr>
            <a:spLocks noGrp="1"/>
          </p:cNvSpPr>
          <p:nvPr>
            <p:ph idx="1"/>
          </p:nvPr>
        </p:nvSpPr>
        <p:spPr>
          <a:xfrm>
            <a:off x="685800" y="762000"/>
            <a:ext cx="8001000" cy="5181600"/>
          </a:xfrm>
        </p:spPr>
        <p:txBody>
          <a:bodyPr/>
          <a:lstStyle/>
          <a:p>
            <a:pPr algn="just"/>
            <a:r>
              <a:rPr lang="en-US" sz="2800" dirty="0"/>
              <a:t>People who are helped by others (who are then restricted by commitments) are still vulnerable people, which includes the following extracted from various researches. </a:t>
            </a:r>
          </a:p>
          <a:p>
            <a:pPr marL="0" indent="0" algn="just">
              <a:buNone/>
            </a:pPr>
            <a:r>
              <a:rPr lang="en-US" sz="2800" dirty="0"/>
              <a:t>A. </a:t>
            </a:r>
            <a:r>
              <a:rPr lang="en-US" sz="2800" b="1" dirty="0"/>
              <a:t>Women: </a:t>
            </a:r>
            <a:r>
              <a:rPr lang="en-US" sz="2800" dirty="0"/>
              <a:t>particularly women in developing nations and those who are living in rural areas are vulnerable for many </a:t>
            </a:r>
            <a:r>
              <a:rPr lang="en-US" sz="2800" b="1" dirty="0"/>
              <a:t>backward traditional practices</a:t>
            </a:r>
            <a:r>
              <a:rPr lang="en-US" sz="2800" dirty="0"/>
              <a:t>. </a:t>
            </a:r>
            <a:endParaRPr lang="en-US" sz="2800" dirty="0" smtClean="0"/>
          </a:p>
          <a:p>
            <a:pPr algn="just"/>
            <a:r>
              <a:rPr lang="en-US" sz="2800" dirty="0" smtClean="0"/>
              <a:t>These </a:t>
            </a:r>
            <a:r>
              <a:rPr lang="en-US" sz="2800" dirty="0"/>
              <a:t>women are oppressed by the culture and do not get access to </a:t>
            </a:r>
            <a:r>
              <a:rPr lang="en-US" sz="2800" b="1" dirty="0"/>
              <a:t>education and </a:t>
            </a:r>
            <a:r>
              <a:rPr lang="en-US" sz="2800" b="1" dirty="0" smtClean="0"/>
              <a:t>employment</a:t>
            </a:r>
            <a:r>
              <a:rPr lang="en-US" sz="2800" dirty="0" smtClean="0"/>
              <a:t>. </a:t>
            </a:r>
            <a:endParaRPr lang="en-US" sz="2800" dirty="0"/>
          </a:p>
          <a:p>
            <a:endParaRPr lang="en-US" dirty="0" smtClean="0"/>
          </a:p>
        </p:txBody>
      </p:sp>
      <p:sp>
        <p:nvSpPr>
          <p:cNvPr id="2" name="Slide Number Placeholder 1"/>
          <p:cNvSpPr>
            <a:spLocks noGrp="1"/>
          </p:cNvSpPr>
          <p:nvPr>
            <p:ph type="sldNum" sz="quarter" idx="12"/>
          </p:nvPr>
        </p:nvSpPr>
        <p:spPr/>
        <p:txBody>
          <a:bodyPr/>
          <a:lstStyle/>
          <a:p>
            <a:fld id="{688C99F2-7761-4000-9DF7-95FCE4B03878}" type="slidenum">
              <a:rPr lang="en-US" smtClean="0"/>
              <a:pPr/>
              <a:t>84</a:t>
            </a:fld>
            <a:endParaRPr lang="en-US"/>
          </a:p>
        </p:txBody>
      </p:sp>
    </p:spTree>
    <p:extLst>
      <p:ext uri="{BB962C8B-B14F-4D97-AF65-F5344CB8AC3E}">
        <p14:creationId xmlns:p14="http://schemas.microsoft.com/office/powerpoint/2010/main" val="10573405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a:xfrm>
            <a:off x="685800" y="0"/>
            <a:ext cx="7772400" cy="609600"/>
          </a:xfrm>
        </p:spPr>
        <p:txBody>
          <a:bodyPr>
            <a:normAutofit fontScale="90000"/>
          </a:bodyPr>
          <a:lstStyle/>
          <a:p>
            <a:endParaRPr lang="en-US" smtClean="0"/>
          </a:p>
        </p:txBody>
      </p:sp>
      <p:sp>
        <p:nvSpPr>
          <p:cNvPr id="95235" name="Content Placeholder 2"/>
          <p:cNvSpPr>
            <a:spLocks noGrp="1"/>
          </p:cNvSpPr>
          <p:nvPr>
            <p:ph idx="1"/>
          </p:nvPr>
        </p:nvSpPr>
        <p:spPr>
          <a:xfrm>
            <a:off x="685800" y="762000"/>
            <a:ext cx="8382000" cy="5943600"/>
          </a:xfrm>
        </p:spPr>
        <p:txBody>
          <a:bodyPr/>
          <a:lstStyle/>
          <a:p>
            <a:pPr marL="0" indent="0">
              <a:buNone/>
            </a:pPr>
            <a:r>
              <a:rPr lang="en-US" sz="2800" dirty="0" smtClean="0"/>
              <a:t>B</a:t>
            </a:r>
            <a:r>
              <a:rPr lang="en-US" sz="2800" dirty="0"/>
              <a:t>. </a:t>
            </a:r>
            <a:r>
              <a:rPr lang="en-US" sz="2800" b="1" dirty="0"/>
              <a:t>Children: </a:t>
            </a:r>
            <a:r>
              <a:rPr lang="en-US" sz="2800" dirty="0"/>
              <a:t>Significant number of children are vulnerable and at risk for </a:t>
            </a:r>
            <a:r>
              <a:rPr lang="en-US" sz="2800" dirty="0" smtClean="0"/>
              <a:t>development.</a:t>
            </a:r>
          </a:p>
          <a:p>
            <a:r>
              <a:rPr lang="en-US" sz="2800" dirty="0" smtClean="0"/>
              <a:t>Children </a:t>
            </a:r>
            <a:r>
              <a:rPr lang="en-US" sz="2800" dirty="0"/>
              <a:t>are vulnerable for psychological and physical </a:t>
            </a:r>
            <a:r>
              <a:rPr lang="en-US" sz="2800" dirty="0" smtClean="0"/>
              <a:t>abuse. This include </a:t>
            </a:r>
          </a:p>
          <a:p>
            <a:pPr lvl="1"/>
            <a:r>
              <a:rPr lang="en-US" sz="2000" dirty="0" smtClean="0"/>
              <a:t>illegally working children, children who are pregnant or become mothers, </a:t>
            </a:r>
          </a:p>
          <a:p>
            <a:pPr lvl="1"/>
            <a:r>
              <a:rPr lang="en-US" sz="2000" dirty="0" smtClean="0"/>
              <a:t>children born out of marriage, children from a single-parent, </a:t>
            </a:r>
          </a:p>
          <a:p>
            <a:pPr lvl="1"/>
            <a:r>
              <a:rPr lang="en-US" sz="2000" dirty="0" smtClean="0"/>
              <a:t>delinquent children, homeless children, </a:t>
            </a:r>
          </a:p>
          <a:p>
            <a:pPr lvl="1"/>
            <a:r>
              <a:rPr lang="en-US" sz="2000" dirty="0" smtClean="0"/>
              <a:t>HIV-infected children, </a:t>
            </a:r>
          </a:p>
          <a:p>
            <a:pPr lvl="1"/>
            <a:r>
              <a:rPr lang="en-US" sz="2000" dirty="0" smtClean="0"/>
              <a:t>uneducated children, </a:t>
            </a:r>
          </a:p>
          <a:p>
            <a:pPr lvl="1"/>
            <a:r>
              <a:rPr lang="en-US" sz="2000" dirty="0" smtClean="0"/>
              <a:t>married children, </a:t>
            </a:r>
          </a:p>
          <a:p>
            <a:pPr lvl="1"/>
            <a:r>
              <a:rPr lang="en-US" sz="2000" dirty="0" smtClean="0"/>
              <a:t>mentally ill children,</a:t>
            </a:r>
          </a:p>
          <a:p>
            <a:pPr lvl="1"/>
            <a:r>
              <a:rPr lang="en-US" sz="2000" dirty="0" smtClean="0"/>
              <a:t> migrant children, orphans, sexually exploited children, </a:t>
            </a:r>
          </a:p>
          <a:p>
            <a:pPr lvl="1"/>
            <a:r>
              <a:rPr lang="en-US" sz="2000" dirty="0" smtClean="0"/>
              <a:t>street children, war-affected children…etc.</a:t>
            </a:r>
            <a:r>
              <a:rPr lang="en-US" sz="2400" dirty="0" smtClean="0"/>
              <a:t> </a:t>
            </a:r>
          </a:p>
          <a:p>
            <a:endParaRPr lang="en-US" dirty="0" smtClean="0"/>
          </a:p>
        </p:txBody>
      </p:sp>
      <p:sp>
        <p:nvSpPr>
          <p:cNvPr id="2" name="Slide Number Placeholder 1"/>
          <p:cNvSpPr>
            <a:spLocks noGrp="1"/>
          </p:cNvSpPr>
          <p:nvPr>
            <p:ph type="sldNum" sz="quarter" idx="12"/>
          </p:nvPr>
        </p:nvSpPr>
        <p:spPr/>
        <p:txBody>
          <a:bodyPr/>
          <a:lstStyle/>
          <a:p>
            <a:fld id="{688C99F2-7761-4000-9DF7-95FCE4B03878}" type="slidenum">
              <a:rPr lang="en-US" smtClean="0"/>
              <a:pPr/>
              <a:t>85</a:t>
            </a:fld>
            <a:endParaRPr lang="en-US"/>
          </a:p>
        </p:txBody>
      </p:sp>
    </p:spTree>
    <p:extLst>
      <p:ext uri="{BB962C8B-B14F-4D97-AF65-F5344CB8AC3E}">
        <p14:creationId xmlns:p14="http://schemas.microsoft.com/office/powerpoint/2010/main" val="1150776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a:xfrm>
            <a:off x="685800" y="0"/>
            <a:ext cx="7772400" cy="609600"/>
          </a:xfrm>
        </p:spPr>
        <p:txBody>
          <a:bodyPr>
            <a:normAutofit fontScale="90000"/>
          </a:bodyPr>
          <a:lstStyle/>
          <a:p>
            <a:endParaRPr lang="en-US" smtClean="0"/>
          </a:p>
        </p:txBody>
      </p:sp>
      <p:sp>
        <p:nvSpPr>
          <p:cNvPr id="96259" name="Content Placeholder 2"/>
          <p:cNvSpPr>
            <a:spLocks noGrp="1"/>
          </p:cNvSpPr>
          <p:nvPr>
            <p:ph idx="1"/>
          </p:nvPr>
        </p:nvSpPr>
        <p:spPr>
          <a:xfrm>
            <a:off x="685800" y="762000"/>
            <a:ext cx="8305800" cy="5943600"/>
          </a:xfrm>
        </p:spPr>
        <p:txBody>
          <a:bodyPr/>
          <a:lstStyle/>
          <a:p>
            <a:pPr marL="0" indent="0">
              <a:buNone/>
            </a:pPr>
            <a:r>
              <a:rPr lang="en-US" sz="2400" dirty="0" smtClean="0"/>
              <a:t>C</a:t>
            </a:r>
            <a:r>
              <a:rPr lang="en-US" sz="2400" dirty="0"/>
              <a:t>. </a:t>
            </a:r>
            <a:r>
              <a:rPr lang="en-US" sz="2400" b="1" dirty="0"/>
              <a:t>Minorities: </a:t>
            </a:r>
            <a:r>
              <a:rPr lang="en-US" sz="2400" dirty="0"/>
              <a:t>some people are vulnerable due to their minority background. Particularly, ethnic (cultural and linguistic minority), religious minority. </a:t>
            </a:r>
            <a:endParaRPr lang="en-US" sz="2400" dirty="0" smtClean="0"/>
          </a:p>
          <a:p>
            <a:r>
              <a:rPr lang="en-US" sz="2400" dirty="0" smtClean="0"/>
              <a:t>These </a:t>
            </a:r>
            <a:r>
              <a:rPr lang="en-US" sz="2400" dirty="0"/>
              <a:t>people are political and socially </a:t>
            </a:r>
            <a:r>
              <a:rPr lang="en-US" sz="2400" dirty="0" smtClean="0"/>
              <a:t>discriminated.</a:t>
            </a:r>
            <a:endParaRPr lang="en-US" sz="2400" dirty="0"/>
          </a:p>
          <a:p>
            <a:pPr marL="0" indent="0">
              <a:buNone/>
            </a:pPr>
            <a:r>
              <a:rPr lang="en-US" sz="2400" dirty="0"/>
              <a:t>D. </a:t>
            </a:r>
            <a:r>
              <a:rPr lang="en-US" sz="2400" b="1" dirty="0"/>
              <a:t>Poverty: </a:t>
            </a:r>
            <a:r>
              <a:rPr lang="en-US" sz="2400" dirty="0"/>
              <a:t>People are vulnerable for many undesirable phenomena due to poverty. </a:t>
            </a:r>
            <a:r>
              <a:rPr lang="en-US" sz="2400" dirty="0" smtClean="0"/>
              <a:t>This </a:t>
            </a:r>
            <a:r>
              <a:rPr lang="en-US" sz="2400" dirty="0"/>
              <a:t>may be resulted in, </a:t>
            </a:r>
            <a:endParaRPr lang="en-US" sz="2700" dirty="0" smtClean="0"/>
          </a:p>
          <a:p>
            <a:pPr lvl="1"/>
            <a:r>
              <a:rPr lang="en-US" sz="2400" dirty="0" smtClean="0"/>
              <a:t>poor </a:t>
            </a:r>
            <a:r>
              <a:rPr lang="en-US" sz="2400" dirty="0"/>
              <a:t>households and large households, </a:t>
            </a:r>
            <a:endParaRPr lang="en-US" sz="2400" dirty="0" smtClean="0"/>
          </a:p>
          <a:p>
            <a:pPr lvl="1"/>
            <a:r>
              <a:rPr lang="en-US" sz="2400" dirty="0" smtClean="0"/>
              <a:t>inequality</a:t>
            </a:r>
            <a:r>
              <a:rPr lang="en-US" sz="2400" dirty="0"/>
              <a:t>, </a:t>
            </a:r>
            <a:endParaRPr lang="en-US" sz="2400" dirty="0" smtClean="0"/>
          </a:p>
          <a:p>
            <a:pPr lvl="1"/>
            <a:r>
              <a:rPr lang="en-US" sz="2400" dirty="0" smtClean="0"/>
              <a:t>absences </a:t>
            </a:r>
            <a:r>
              <a:rPr lang="en-US" sz="2400" dirty="0"/>
              <a:t>of access to health services, </a:t>
            </a:r>
            <a:endParaRPr lang="en-US" sz="2400" dirty="0" smtClean="0"/>
          </a:p>
          <a:p>
            <a:pPr lvl="1"/>
            <a:r>
              <a:rPr lang="en-US" sz="2400" dirty="0" smtClean="0"/>
              <a:t>important </a:t>
            </a:r>
            <a:r>
              <a:rPr lang="en-US" sz="2400" dirty="0"/>
              <a:t>resources for life, lack of access to education, information, </a:t>
            </a:r>
            <a:endParaRPr lang="en-US" sz="2400" dirty="0" smtClean="0"/>
          </a:p>
          <a:p>
            <a:pPr lvl="1"/>
            <a:r>
              <a:rPr lang="en-US" sz="2400" dirty="0" smtClean="0"/>
              <a:t>financial </a:t>
            </a:r>
            <a:r>
              <a:rPr lang="en-US" sz="2400" dirty="0"/>
              <a:t>and natural resources and lack of social networks </a:t>
            </a:r>
          </a:p>
          <a:p>
            <a:endParaRPr lang="en-US" dirty="0"/>
          </a:p>
          <a:p>
            <a:endParaRPr lang="en-US" dirty="0" smtClean="0"/>
          </a:p>
        </p:txBody>
      </p:sp>
      <p:sp>
        <p:nvSpPr>
          <p:cNvPr id="2" name="Slide Number Placeholder 1"/>
          <p:cNvSpPr>
            <a:spLocks noGrp="1"/>
          </p:cNvSpPr>
          <p:nvPr>
            <p:ph type="sldNum" sz="quarter" idx="12"/>
          </p:nvPr>
        </p:nvSpPr>
        <p:spPr/>
        <p:txBody>
          <a:bodyPr/>
          <a:lstStyle/>
          <a:p>
            <a:fld id="{688C99F2-7761-4000-9DF7-95FCE4B03878}" type="slidenum">
              <a:rPr lang="en-US" smtClean="0"/>
              <a:pPr/>
              <a:t>86</a:t>
            </a:fld>
            <a:endParaRPr lang="en-US"/>
          </a:p>
        </p:txBody>
      </p:sp>
    </p:spTree>
    <p:extLst>
      <p:ext uri="{BB962C8B-B14F-4D97-AF65-F5344CB8AC3E}">
        <p14:creationId xmlns:p14="http://schemas.microsoft.com/office/powerpoint/2010/main" val="40484091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a:xfrm>
            <a:off x="685800" y="0"/>
            <a:ext cx="7772400" cy="609600"/>
          </a:xfrm>
        </p:spPr>
        <p:txBody>
          <a:bodyPr>
            <a:normAutofit fontScale="90000"/>
          </a:bodyPr>
          <a:lstStyle/>
          <a:p>
            <a:endParaRPr lang="en-US" smtClean="0"/>
          </a:p>
        </p:txBody>
      </p:sp>
      <p:sp>
        <p:nvSpPr>
          <p:cNvPr id="97283" name="Content Placeholder 2"/>
          <p:cNvSpPr>
            <a:spLocks noGrp="1"/>
          </p:cNvSpPr>
          <p:nvPr>
            <p:ph idx="1"/>
          </p:nvPr>
        </p:nvSpPr>
        <p:spPr>
          <a:xfrm>
            <a:off x="685800" y="762000"/>
            <a:ext cx="8077200" cy="5715000"/>
          </a:xfrm>
        </p:spPr>
        <p:txBody>
          <a:bodyPr/>
          <a:lstStyle/>
          <a:p>
            <a:pPr marL="0" indent="0">
              <a:buNone/>
            </a:pPr>
            <a:r>
              <a:rPr lang="en-US" b="1" dirty="0" smtClean="0"/>
              <a:t>E. Disabilities</a:t>
            </a:r>
            <a:r>
              <a:rPr lang="en-US" b="1" dirty="0"/>
              <a:t>: </a:t>
            </a:r>
            <a:r>
              <a:rPr lang="en-US" dirty="0"/>
              <a:t>People with disabilities very much vulnerable for many kind of risks. </a:t>
            </a:r>
            <a:r>
              <a:rPr lang="en-US" dirty="0" smtClean="0"/>
              <a:t>This </a:t>
            </a:r>
            <a:r>
              <a:rPr lang="en-US" dirty="0"/>
              <a:t>includes </a:t>
            </a:r>
            <a:endParaRPr lang="en-US" dirty="0" smtClean="0"/>
          </a:p>
          <a:p>
            <a:pPr lvl="1"/>
            <a:r>
              <a:rPr lang="en-US" dirty="0" smtClean="0"/>
              <a:t>abuses</a:t>
            </a:r>
            <a:r>
              <a:rPr lang="en-US" dirty="0"/>
              <a:t>, poverty, illiteracy, health problems, psychological and social problems </a:t>
            </a:r>
          </a:p>
          <a:p>
            <a:pPr marL="0" indent="0">
              <a:buNone/>
            </a:pPr>
            <a:r>
              <a:rPr lang="en-US" dirty="0" smtClean="0"/>
              <a:t>F</a:t>
            </a:r>
            <a:r>
              <a:rPr lang="en-US" dirty="0"/>
              <a:t>. </a:t>
            </a:r>
            <a:r>
              <a:rPr lang="en-US" b="1" dirty="0"/>
              <a:t>Age: </a:t>
            </a:r>
            <a:r>
              <a:rPr lang="en-US" dirty="0"/>
              <a:t>Old people or very young children are vulnerable for all kinds evils </a:t>
            </a:r>
          </a:p>
          <a:p>
            <a:pPr marL="0" indent="0">
              <a:buNone/>
            </a:pPr>
            <a:r>
              <a:rPr lang="en-US" dirty="0" smtClean="0"/>
              <a:t>G</a:t>
            </a:r>
            <a:r>
              <a:rPr lang="en-US" dirty="0"/>
              <a:t>. </a:t>
            </a:r>
            <a:r>
              <a:rPr lang="en-US" b="1" dirty="0"/>
              <a:t>Illiteracy and less education: </a:t>
            </a:r>
            <a:r>
              <a:rPr lang="en-US" dirty="0"/>
              <a:t>People with high rates of illiteracy and lack quality educational opportunities are vulnerable for absence all kinds of developments </a:t>
            </a:r>
          </a:p>
          <a:p>
            <a:endParaRPr lang="en-US" dirty="0" smtClean="0"/>
          </a:p>
        </p:txBody>
      </p:sp>
      <p:sp>
        <p:nvSpPr>
          <p:cNvPr id="2" name="Slide Number Placeholder 1"/>
          <p:cNvSpPr>
            <a:spLocks noGrp="1"/>
          </p:cNvSpPr>
          <p:nvPr>
            <p:ph type="sldNum" sz="quarter" idx="12"/>
          </p:nvPr>
        </p:nvSpPr>
        <p:spPr/>
        <p:txBody>
          <a:bodyPr/>
          <a:lstStyle/>
          <a:p>
            <a:fld id="{688C99F2-7761-4000-9DF7-95FCE4B03878}" type="slidenum">
              <a:rPr lang="en-US" smtClean="0"/>
              <a:pPr/>
              <a:t>87</a:t>
            </a:fld>
            <a:endParaRPr lang="en-US"/>
          </a:p>
        </p:txBody>
      </p:sp>
    </p:spTree>
    <p:extLst>
      <p:ext uri="{BB962C8B-B14F-4D97-AF65-F5344CB8AC3E}">
        <p14:creationId xmlns:p14="http://schemas.microsoft.com/office/powerpoint/2010/main" val="23874573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a:xfrm>
            <a:off x="685800" y="0"/>
            <a:ext cx="7772400" cy="609600"/>
          </a:xfrm>
        </p:spPr>
        <p:txBody>
          <a:bodyPr>
            <a:normAutofit fontScale="90000"/>
          </a:bodyPr>
          <a:lstStyle/>
          <a:p>
            <a:endParaRPr lang="en-US" smtClean="0"/>
          </a:p>
        </p:txBody>
      </p:sp>
      <p:sp>
        <p:nvSpPr>
          <p:cNvPr id="98307" name="Content Placeholder 2"/>
          <p:cNvSpPr>
            <a:spLocks noGrp="1"/>
          </p:cNvSpPr>
          <p:nvPr>
            <p:ph idx="1"/>
          </p:nvPr>
        </p:nvSpPr>
        <p:spPr>
          <a:xfrm>
            <a:off x="685800" y="762000"/>
            <a:ext cx="8077200" cy="5638800"/>
          </a:xfrm>
        </p:spPr>
        <p:txBody>
          <a:bodyPr/>
          <a:lstStyle/>
          <a:p>
            <a:pPr marL="0" indent="0">
              <a:buNone/>
            </a:pPr>
            <a:r>
              <a:rPr lang="en-US" sz="2800" b="1" dirty="0"/>
              <a:t>H</a:t>
            </a:r>
            <a:r>
              <a:rPr lang="en-US" sz="2800" b="1" dirty="0" smtClean="0"/>
              <a:t>. Sickness</a:t>
            </a:r>
            <a:r>
              <a:rPr lang="en-US" sz="2800" b="1" dirty="0"/>
              <a:t>: </a:t>
            </a:r>
            <a:r>
              <a:rPr lang="en-US" sz="2800" dirty="0"/>
              <a:t>Uncured health problems for example people living with HIV/AIDS are much vulnerable for psychosocial problems, poverty and </a:t>
            </a:r>
            <a:r>
              <a:rPr lang="en-US" sz="2800" dirty="0" smtClean="0"/>
              <a:t>health.</a:t>
            </a:r>
          </a:p>
          <a:p>
            <a:pPr marL="0" indent="0">
              <a:buNone/>
            </a:pPr>
            <a:r>
              <a:rPr lang="en-US" sz="2800" dirty="0" smtClean="0"/>
              <a:t>I</a:t>
            </a:r>
            <a:r>
              <a:rPr lang="en-US" sz="2800" dirty="0"/>
              <a:t>. </a:t>
            </a:r>
            <a:r>
              <a:rPr lang="en-US" sz="2800" b="1" dirty="0"/>
              <a:t>Gifted and </a:t>
            </a:r>
            <a:r>
              <a:rPr lang="en-US" sz="2800" b="1" dirty="0" err="1"/>
              <a:t>Talentedness</a:t>
            </a:r>
            <a:r>
              <a:rPr lang="en-US" sz="2800" b="1" dirty="0"/>
              <a:t>: </a:t>
            </a:r>
            <a:r>
              <a:rPr lang="en-US" sz="2800" dirty="0"/>
              <a:t>Gifted and talented children are vulnerable for socio-emotional developments. </a:t>
            </a:r>
            <a:endParaRPr lang="en-US" sz="2800" dirty="0" smtClean="0"/>
          </a:p>
          <a:p>
            <a:r>
              <a:rPr lang="en-US" sz="2800" dirty="0" smtClean="0"/>
              <a:t>Due </a:t>
            </a:r>
            <a:r>
              <a:rPr lang="en-US" sz="2800" dirty="0"/>
              <a:t>to lack of psychological support they may feel isolation as they are pulled from their regular classrooms and given instruction in separate settings and due to myths and expectations of themselves and the public </a:t>
            </a:r>
            <a:endParaRPr lang="en-US" dirty="0"/>
          </a:p>
          <a:p>
            <a:pPr marL="0" indent="0">
              <a:buNone/>
            </a:pPr>
            <a:endParaRPr lang="en-US" dirty="0" smtClean="0"/>
          </a:p>
        </p:txBody>
      </p:sp>
      <p:sp>
        <p:nvSpPr>
          <p:cNvPr id="2" name="Slide Number Placeholder 1"/>
          <p:cNvSpPr>
            <a:spLocks noGrp="1"/>
          </p:cNvSpPr>
          <p:nvPr>
            <p:ph type="sldNum" sz="quarter" idx="12"/>
          </p:nvPr>
        </p:nvSpPr>
        <p:spPr/>
        <p:txBody>
          <a:bodyPr/>
          <a:lstStyle/>
          <a:p>
            <a:fld id="{688C99F2-7761-4000-9DF7-95FCE4B03878}" type="slidenum">
              <a:rPr lang="en-US" smtClean="0"/>
              <a:pPr/>
              <a:t>88</a:t>
            </a:fld>
            <a:endParaRPr lang="en-US"/>
          </a:p>
        </p:txBody>
      </p:sp>
    </p:spTree>
    <p:extLst>
      <p:ext uri="{BB962C8B-B14F-4D97-AF65-F5344CB8AC3E}">
        <p14:creationId xmlns:p14="http://schemas.microsoft.com/office/powerpoint/2010/main" val="26615612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Content Placeholder 2"/>
          <p:cNvSpPr>
            <a:spLocks noGrp="1"/>
          </p:cNvSpPr>
          <p:nvPr>
            <p:ph idx="1"/>
          </p:nvPr>
        </p:nvSpPr>
        <p:spPr>
          <a:xfrm>
            <a:off x="0" y="762000"/>
            <a:ext cx="9144000" cy="5364163"/>
          </a:xfrm>
        </p:spPr>
        <p:txBody>
          <a:bodyPr/>
          <a:lstStyle/>
          <a:p>
            <a:pPr eaLnBrk="1" hangingPunct="1"/>
            <a:endParaRPr lang="en-US" dirty="0" smtClean="0"/>
          </a:p>
          <a:p>
            <a:pPr marL="0" indent="0" eaLnBrk="1" hangingPunct="1">
              <a:buNone/>
            </a:pPr>
            <a:endParaRPr lang="en-US" dirty="0" smtClean="0"/>
          </a:p>
        </p:txBody>
      </p:sp>
      <p:sp>
        <p:nvSpPr>
          <p:cNvPr id="322564" name="Rectangle 3"/>
          <p:cNvSpPr>
            <a:spLocks noChangeArrowheads="1"/>
          </p:cNvSpPr>
          <p:nvPr/>
        </p:nvSpPr>
        <p:spPr bwMode="auto">
          <a:xfrm>
            <a:off x="685800" y="2286000"/>
            <a:ext cx="69342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Wingdings" pitchFamily="2" charset="2"/>
              <a:buNone/>
            </a:pPr>
            <a:r>
              <a:rPr lang="en-US" sz="9600" b="1" dirty="0">
                <a:solidFill>
                  <a:srgbClr val="332E92"/>
                </a:solidFill>
                <a:latin typeface="Edwardian Script ITC" pitchFamily="66" charset="0"/>
              </a:rPr>
              <a:t>Thank you </a:t>
            </a:r>
          </a:p>
        </p:txBody>
      </p:sp>
      <p:sp>
        <p:nvSpPr>
          <p:cNvPr id="32256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B3279301-5671-491A-8711-D34725193AD2}" type="slidenum">
              <a:rPr lang="en-GB" sz="1400" smtClean="0"/>
              <a:pPr eaLnBrk="1" hangingPunct="1"/>
              <a:t>89</a:t>
            </a:fld>
            <a:endParaRPr lang="en-GB" sz="1400" smtClean="0"/>
          </a:p>
        </p:txBody>
      </p:sp>
    </p:spTree>
    <p:extLst>
      <p:ext uri="{BB962C8B-B14F-4D97-AF65-F5344CB8AC3E}">
        <p14:creationId xmlns:p14="http://schemas.microsoft.com/office/powerpoint/2010/main" val="873381011"/>
      </p:ext>
    </p:extLst>
  </p:cSld>
  <p:clrMapOvr>
    <a:masterClrMapping/>
  </p:clrMapOvr>
  <p:transition>
    <p:wedg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172200"/>
          </a:xfrm>
        </p:spPr>
        <p:txBody>
          <a:bodyPr rtlCol="0">
            <a:normAutofit fontScale="92500" lnSpcReduction="10000"/>
          </a:bodyPr>
          <a:lstStyle/>
          <a:p>
            <a:pPr marL="342900" lvl="1" indent="-342900" eaLnBrk="1" fontAlgn="auto" hangingPunct="1">
              <a:spcAft>
                <a:spcPts val="0"/>
              </a:spcAft>
              <a:buFont typeface="Wingdings" pitchFamily="2" charset="2"/>
              <a:buChar char="v"/>
              <a:defRPr/>
            </a:pPr>
            <a:r>
              <a:rPr lang="en-US" b="1" dirty="0" smtClean="0"/>
              <a:t>Disability and Handicap</a:t>
            </a:r>
            <a:endParaRPr lang="en-GB" sz="2400" dirty="0" smtClean="0"/>
          </a:p>
          <a:p>
            <a:pPr algn="just" eaLnBrk="1" fontAlgn="auto" hangingPunct="1">
              <a:spcAft>
                <a:spcPts val="0"/>
              </a:spcAft>
              <a:buFont typeface="Wingdings" pitchFamily="2" charset="2"/>
              <a:buChar char="Ø"/>
              <a:defRPr/>
            </a:pPr>
            <a:r>
              <a:rPr lang="en-US" sz="2800" dirty="0" smtClean="0">
                <a:latin typeface="Times New Roman" pitchFamily="18" charset="0"/>
                <a:cs typeface="Times New Roman" pitchFamily="18" charset="0"/>
              </a:rPr>
              <a:t>Disability is viewed as a </a:t>
            </a:r>
            <a:r>
              <a:rPr lang="en-US" sz="2800" dirty="0" smtClean="0">
                <a:solidFill>
                  <a:srgbClr val="FF0000"/>
                </a:solidFill>
                <a:latin typeface="Times New Roman" pitchFamily="18" charset="0"/>
                <a:cs typeface="Times New Roman" pitchFamily="18" charset="0"/>
              </a:rPr>
              <a:t>difference</a:t>
            </a:r>
            <a:r>
              <a:rPr lang="en-US" sz="2800" dirty="0" smtClean="0">
                <a:latin typeface="Times New Roman" pitchFamily="18" charset="0"/>
                <a:cs typeface="Times New Roman" pitchFamily="18" charset="0"/>
              </a:rPr>
              <a:t>, a </a:t>
            </a:r>
            <a:r>
              <a:rPr lang="en-US" sz="2800" dirty="0" smtClean="0">
                <a:solidFill>
                  <a:srgbClr val="FF0000"/>
                </a:solidFill>
                <a:latin typeface="Times New Roman" pitchFamily="18" charset="0"/>
                <a:cs typeface="Times New Roman" pitchFamily="18" charset="0"/>
              </a:rPr>
              <a:t>characteristic</a:t>
            </a:r>
            <a:r>
              <a:rPr lang="en-US" sz="2800" dirty="0" smtClean="0">
                <a:latin typeface="Times New Roman" pitchFamily="18" charset="0"/>
                <a:cs typeface="Times New Roman" pitchFamily="18" charset="0"/>
              </a:rPr>
              <a:t> that sets an individual apart from everyone else, </a:t>
            </a:r>
          </a:p>
          <a:p>
            <a:pPr algn="just" eaLnBrk="1" fontAlgn="auto" hangingPunct="1">
              <a:spcAft>
                <a:spcPts val="0"/>
              </a:spcAft>
              <a:buFont typeface="Wingdings" pitchFamily="2" charset="2"/>
              <a:buChar char="Ø"/>
              <a:defRPr/>
            </a:pPr>
            <a:endParaRPr lang="en-US" sz="2800" dirty="0" smtClean="0">
              <a:latin typeface="Times New Roman" pitchFamily="18" charset="0"/>
              <a:cs typeface="Times New Roman" pitchFamily="18" charset="0"/>
            </a:endParaRPr>
          </a:p>
          <a:p>
            <a:pPr algn="just" eaLnBrk="1" fontAlgn="auto" hangingPunct="1">
              <a:spcAft>
                <a:spcPts val="0"/>
              </a:spcAft>
              <a:buFont typeface="Wingdings" pitchFamily="2" charset="2"/>
              <a:buChar char="Ø"/>
              <a:defRPr/>
            </a:pPr>
            <a:r>
              <a:rPr lang="en-US" sz="2800" dirty="0" smtClean="0">
                <a:latin typeface="Times New Roman" pitchFamily="18" charset="0"/>
                <a:cs typeface="Times New Roman" pitchFamily="18" charset="0"/>
              </a:rPr>
              <a:t>Something that makes the individual </a:t>
            </a:r>
            <a:r>
              <a:rPr lang="en-US" sz="2800" dirty="0" smtClean="0">
                <a:solidFill>
                  <a:srgbClr val="FF0000"/>
                </a:solidFill>
                <a:latin typeface="Times New Roman" pitchFamily="18" charset="0"/>
                <a:cs typeface="Times New Roman" pitchFamily="18" charset="0"/>
              </a:rPr>
              <a:t>less able or inferior. </a:t>
            </a:r>
          </a:p>
          <a:p>
            <a:pPr algn="just" eaLnBrk="1" fontAlgn="auto" hangingPunct="1">
              <a:spcAft>
                <a:spcPts val="0"/>
              </a:spcAft>
              <a:buFont typeface="Arial" pitchFamily="34" charset="0"/>
              <a:buNone/>
              <a:defRPr/>
            </a:pPr>
            <a:endParaRPr lang="en-US" sz="2800" dirty="0" smtClean="0">
              <a:latin typeface="Times New Roman" pitchFamily="18" charset="0"/>
              <a:cs typeface="Times New Roman" pitchFamily="18" charset="0"/>
            </a:endParaRPr>
          </a:p>
          <a:p>
            <a:pPr algn="just" eaLnBrk="1" fontAlgn="auto" hangingPunct="1">
              <a:spcAft>
                <a:spcPts val="0"/>
              </a:spcAft>
              <a:buFont typeface="Wingdings" pitchFamily="2" charset="2"/>
              <a:buChar char="Ø"/>
              <a:defRPr/>
            </a:pPr>
            <a:r>
              <a:rPr lang="en-US" sz="2800" dirty="0" smtClean="0">
                <a:latin typeface="Times New Roman" pitchFamily="18" charset="0"/>
                <a:cs typeface="Times New Roman" pitchFamily="18" charset="0"/>
              </a:rPr>
              <a:t>Disability is seen as a </a:t>
            </a:r>
            <a:r>
              <a:rPr lang="en-US" sz="2800" dirty="0" smtClean="0">
                <a:solidFill>
                  <a:srgbClr val="FF0000"/>
                </a:solidFill>
                <a:latin typeface="Times New Roman" pitchFamily="18" charset="0"/>
                <a:cs typeface="Times New Roman" pitchFamily="18" charset="0"/>
              </a:rPr>
              <a:t>deviance from the norm </a:t>
            </a:r>
            <a:r>
              <a:rPr lang="en-US" sz="2800" dirty="0" smtClean="0">
                <a:latin typeface="Times New Roman" pitchFamily="18" charset="0"/>
                <a:cs typeface="Times New Roman" pitchFamily="18" charset="0"/>
              </a:rPr>
              <a:t>in which the other population is considered normal. </a:t>
            </a:r>
          </a:p>
          <a:p>
            <a:pPr algn="just" eaLnBrk="1" fontAlgn="auto" hangingPunct="1">
              <a:spcAft>
                <a:spcPts val="0"/>
              </a:spcAft>
              <a:buFont typeface="Arial" pitchFamily="34" charset="0"/>
              <a:buNone/>
              <a:defRPr/>
            </a:pPr>
            <a:endParaRPr lang="en-US" sz="2800" dirty="0" smtClean="0">
              <a:latin typeface="Times New Roman" pitchFamily="18" charset="0"/>
              <a:cs typeface="Times New Roman" pitchFamily="18" charset="0"/>
            </a:endParaRPr>
          </a:p>
          <a:p>
            <a:pPr algn="just" eaLnBrk="1" fontAlgn="auto" hangingPunct="1">
              <a:spcAft>
                <a:spcPts val="0"/>
              </a:spcAft>
              <a:buFont typeface="Wingdings" pitchFamily="2" charset="2"/>
              <a:buChar char="Ø"/>
              <a:defRPr/>
            </a:pPr>
            <a:r>
              <a:rPr lang="en-US" sz="2800" dirty="0" smtClean="0">
                <a:latin typeface="Times New Roman" pitchFamily="18" charset="0"/>
                <a:cs typeface="Times New Roman" pitchFamily="18" charset="0"/>
              </a:rPr>
              <a:t>The way the </a:t>
            </a:r>
            <a:r>
              <a:rPr lang="en-US" sz="2800" dirty="0" smtClean="0">
                <a:solidFill>
                  <a:srgbClr val="FF0000"/>
                </a:solidFill>
                <a:latin typeface="Times New Roman" pitchFamily="18" charset="0"/>
                <a:cs typeface="Times New Roman" pitchFamily="18" charset="0"/>
              </a:rPr>
              <a:t>society views the disability </a:t>
            </a:r>
            <a:r>
              <a:rPr lang="en-US" sz="2800" dirty="0" smtClean="0">
                <a:latin typeface="Times New Roman" pitchFamily="18" charset="0"/>
                <a:cs typeface="Times New Roman" pitchFamily="18" charset="0"/>
              </a:rPr>
              <a:t>restricts  the individual’s ability. </a:t>
            </a:r>
          </a:p>
          <a:p>
            <a:pPr algn="just" eaLnBrk="1" fontAlgn="auto" hangingPunct="1">
              <a:spcAft>
                <a:spcPts val="0"/>
              </a:spcAft>
              <a:buFont typeface="Arial" pitchFamily="34" charset="0"/>
              <a:buNone/>
              <a:defRPr/>
            </a:pPr>
            <a:endParaRPr lang="en-US" sz="2800" dirty="0" smtClean="0">
              <a:latin typeface="Times New Roman" pitchFamily="18" charset="0"/>
              <a:cs typeface="Times New Roman" pitchFamily="18" charset="0"/>
            </a:endParaRPr>
          </a:p>
          <a:p>
            <a:pPr algn="just" eaLnBrk="1" fontAlgn="auto" hangingPunct="1">
              <a:spcAft>
                <a:spcPts val="0"/>
              </a:spcAft>
              <a:buFont typeface="Wingdings" pitchFamily="2" charset="2"/>
              <a:buChar char="Ø"/>
              <a:defRPr/>
            </a:pPr>
            <a:r>
              <a:rPr lang="en-US" sz="2800" dirty="0" smtClean="0">
                <a:latin typeface="Times New Roman" pitchFamily="18" charset="0"/>
                <a:cs typeface="Times New Roman" pitchFamily="18" charset="0"/>
              </a:rPr>
              <a:t>Therefore, an individual becomes handicapped because of the </a:t>
            </a:r>
            <a:r>
              <a:rPr lang="en-US" sz="2800" dirty="0" smtClean="0">
                <a:solidFill>
                  <a:srgbClr val="FF0000"/>
                </a:solidFill>
                <a:latin typeface="Times New Roman" pitchFamily="18" charset="0"/>
                <a:cs typeface="Times New Roman" pitchFamily="18" charset="0"/>
              </a:rPr>
              <a:t>societies attitude.  </a:t>
            </a:r>
          </a:p>
        </p:txBody>
      </p:sp>
      <p:sp>
        <p:nvSpPr>
          <p:cNvPr id="2" name="Slide Number Placeholder 1"/>
          <p:cNvSpPr>
            <a:spLocks noGrp="1"/>
          </p:cNvSpPr>
          <p:nvPr>
            <p:ph type="sldNum" sz="quarter" idx="12"/>
          </p:nvPr>
        </p:nvSpPr>
        <p:spPr/>
        <p:txBody>
          <a:bodyPr/>
          <a:lstStyle/>
          <a:p>
            <a:pPr>
              <a:defRPr/>
            </a:pPr>
            <a:fld id="{32EC9F74-17D0-4E00-9563-521D67311651}" type="slidenum">
              <a:rPr lang="en-US" smtClean="0"/>
              <a:pPr>
                <a:defRPr/>
              </a:pPr>
              <a:t>9</a:t>
            </a:fld>
            <a:endParaRPr lang="en-US" dirty="0"/>
          </a:p>
        </p:txBody>
      </p:sp>
    </p:spTree>
    <p:extLst>
      <p:ext uri="{BB962C8B-B14F-4D97-AF65-F5344CB8AC3E}">
        <p14:creationId xmlns:p14="http://schemas.microsoft.com/office/powerpoint/2010/main" val="3540930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1073</TotalTime>
  <Words>5748</Words>
  <Application>Microsoft Office PowerPoint</Application>
  <PresentationFormat>On-screen Show (4:3)</PresentationFormat>
  <Paragraphs>526</Paragraphs>
  <Slides>89</Slides>
  <Notes>4</Notes>
  <HiddenSlides>0</HiddenSlides>
  <MMClips>0</MMClips>
  <ScaleCrop>false</ScaleCrop>
  <HeadingPairs>
    <vt:vector size="4" baseType="variant">
      <vt:variant>
        <vt:lpstr>Theme</vt:lpstr>
      </vt:variant>
      <vt:variant>
        <vt:i4>1</vt:i4>
      </vt:variant>
      <vt:variant>
        <vt:lpstr>Slide Titles</vt:lpstr>
      </vt:variant>
      <vt:variant>
        <vt:i4>89</vt:i4>
      </vt:variant>
    </vt:vector>
  </HeadingPairs>
  <TitlesOfParts>
    <vt:vector size="9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Causes of disability</vt:lpstr>
      <vt:lpstr>Some of the causes of disability are</vt:lpstr>
      <vt:lpstr>PowerPoint Presentation</vt:lpstr>
      <vt:lpstr>Environmental </vt:lpstr>
      <vt:lpstr>PowerPoint Presentation</vt:lpstr>
      <vt:lpstr>PowerPoint Presentation</vt:lpstr>
      <vt:lpstr>Inaccessible environments</vt:lpstr>
      <vt:lpstr>Some type of disabilities</vt:lpstr>
      <vt:lpstr>PowerPoint Presentation</vt:lpstr>
      <vt:lpstr>PowerPoint Presentation</vt:lpstr>
      <vt:lpstr>2. Hearing Impairment </vt:lpstr>
      <vt:lpstr>PowerPoint Presentation</vt:lpstr>
      <vt:lpstr>PowerPoint Presentation</vt:lpstr>
      <vt:lpstr>PowerPoint Presentation</vt:lpstr>
      <vt:lpstr>3. Specific learning disability</vt:lpstr>
      <vt:lpstr>PowerPoint Presentation</vt:lpstr>
      <vt:lpstr>PowerPoint Presentation</vt:lpstr>
      <vt:lpstr>Types of Specific Learning Disabilities </vt:lpstr>
      <vt:lpstr>A. Dyscalculia</vt:lpstr>
      <vt:lpstr>B. Dysgraphia </vt:lpstr>
      <vt:lpstr>C. Dyslexia </vt:lpstr>
      <vt:lpstr>D. Language Processing Disorder </vt:lpstr>
      <vt:lpstr>E. Non-Verbal Learning Disabilities</vt:lpstr>
      <vt:lpstr>PowerPoint Presentation</vt:lpstr>
      <vt:lpstr>PowerPoint Presentation</vt:lpstr>
      <vt:lpstr>Speech Impairments</vt:lpstr>
      <vt:lpstr>PowerPoint Presentation</vt:lpstr>
      <vt:lpstr>PowerPoint Presentation</vt:lpstr>
      <vt:lpstr>Language Impairments </vt:lpstr>
      <vt:lpstr>PowerPoint Presentation</vt:lpstr>
      <vt:lpstr>PowerPoint Presentation</vt:lpstr>
      <vt:lpstr>5. Autism</vt:lpstr>
      <vt:lpstr>PowerPoint Presentation</vt:lpstr>
      <vt:lpstr>6. Emotional and Behavioral Disorders </vt:lpstr>
      <vt:lpstr>Classification of behavioral and emotional disorders </vt:lpstr>
      <vt:lpstr>PowerPoint Presentation</vt:lpstr>
      <vt:lpstr>PowerPoint Presentation</vt:lpstr>
      <vt:lpstr>PowerPoint Presentation</vt:lpstr>
      <vt:lpstr>Causes of behavioral and emotional disorders </vt:lpstr>
      <vt:lpstr>7. Intellectual Disability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8. Physical disability/Orthopedic </vt:lpstr>
      <vt:lpstr>PowerPoint Presentation</vt:lpstr>
      <vt:lpstr>PowerPoint Presentation</vt:lpstr>
      <vt:lpstr>Classifying physical impairment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 Health Impairments </vt:lpstr>
      <vt:lpstr>PowerPoint Presentation</vt:lpstr>
      <vt:lpstr>PowerPoint Presentation</vt:lpstr>
      <vt:lpstr> </vt:lpstr>
      <vt:lpstr>PowerPoint Presentation</vt:lpstr>
      <vt:lpstr>PowerPoint Presentation</vt:lpstr>
      <vt:lpstr>9. Vulnerability </vt:lpstr>
      <vt:lpstr>PowerPoint Presentation</vt:lpstr>
      <vt:lpstr>PowerPoint Presentation</vt:lpstr>
      <vt:lpstr>Dimensions of Vulnerabilities</vt:lpstr>
      <vt:lpstr>PowerPoint Presentation</vt:lpstr>
      <vt:lpstr>Causes of Vulnerability </vt:lpstr>
      <vt:lpstr>PowerPoint Presentation</vt:lpstr>
      <vt:lpstr>Characteristics of Vulnerable People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Inclusiveness SNIE 1012</dc:title>
  <dc:creator>user</dc:creator>
  <cp:lastModifiedBy>Windows User</cp:lastModifiedBy>
  <cp:revision>149</cp:revision>
  <cp:lastPrinted>2010-08-11T07:58:20Z</cp:lastPrinted>
  <dcterms:created xsi:type="dcterms:W3CDTF">2020-03-05T04:06:32Z</dcterms:created>
  <dcterms:modified xsi:type="dcterms:W3CDTF">2022-03-19T19:27:31Z</dcterms:modified>
</cp:coreProperties>
</file>